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5"/>
  </p:notesMasterIdLst>
  <p:sldIdLst>
    <p:sldId id="1047" r:id="rId2"/>
    <p:sldId id="256" r:id="rId3"/>
    <p:sldId id="1585" r:id="rId4"/>
    <p:sldId id="1490" r:id="rId5"/>
    <p:sldId id="485" r:id="rId6"/>
    <p:sldId id="1572" r:id="rId7"/>
    <p:sldId id="1492" r:id="rId8"/>
    <p:sldId id="1787" r:id="rId9"/>
    <p:sldId id="1791" r:id="rId10"/>
    <p:sldId id="1494" r:id="rId11"/>
    <p:sldId id="1495" r:id="rId12"/>
    <p:sldId id="1496" r:id="rId13"/>
    <p:sldId id="1497" r:id="rId14"/>
    <p:sldId id="1498" r:id="rId15"/>
    <p:sldId id="1499" r:id="rId16"/>
    <p:sldId id="1501" r:id="rId17"/>
    <p:sldId id="450" r:id="rId18"/>
    <p:sldId id="1503" r:id="rId19"/>
    <p:sldId id="1504" r:id="rId20"/>
    <p:sldId id="1505" r:id="rId21"/>
    <p:sldId id="1506" r:id="rId22"/>
    <p:sldId id="1507" r:id="rId23"/>
    <p:sldId id="1508" r:id="rId24"/>
    <p:sldId id="1509" r:id="rId25"/>
    <p:sldId id="1510" r:id="rId26"/>
    <p:sldId id="1511" r:id="rId27"/>
    <p:sldId id="1512" r:id="rId28"/>
    <p:sldId id="1513" r:id="rId29"/>
    <p:sldId id="1514" r:id="rId30"/>
    <p:sldId id="1515" r:id="rId31"/>
    <p:sldId id="1516" r:id="rId32"/>
    <p:sldId id="1296" r:id="rId33"/>
    <p:sldId id="1517" r:id="rId34"/>
    <p:sldId id="1519" r:id="rId35"/>
    <p:sldId id="1520" r:id="rId36"/>
    <p:sldId id="1521" r:id="rId37"/>
    <p:sldId id="1522" r:id="rId38"/>
    <p:sldId id="1788" r:id="rId39"/>
    <p:sldId id="1524" r:id="rId40"/>
    <p:sldId id="1525" r:id="rId41"/>
    <p:sldId id="1300" r:id="rId42"/>
    <p:sldId id="1527" r:id="rId43"/>
    <p:sldId id="1301" r:id="rId44"/>
    <p:sldId id="1528" r:id="rId45"/>
    <p:sldId id="1302" r:id="rId46"/>
    <p:sldId id="1789" r:id="rId47"/>
    <p:sldId id="1529" r:id="rId48"/>
    <p:sldId id="1530" r:id="rId49"/>
    <p:sldId id="1531" r:id="rId50"/>
    <p:sldId id="1532" r:id="rId51"/>
    <p:sldId id="1533" r:id="rId52"/>
    <p:sldId id="1535" r:id="rId53"/>
    <p:sldId id="1536" r:id="rId54"/>
    <p:sldId id="1537" r:id="rId55"/>
    <p:sldId id="1538" r:id="rId56"/>
    <p:sldId id="1539" r:id="rId57"/>
    <p:sldId id="1540" r:id="rId58"/>
    <p:sldId id="1541" r:id="rId59"/>
    <p:sldId id="1542" r:id="rId60"/>
    <p:sldId id="1543" r:id="rId61"/>
    <p:sldId id="1544" r:id="rId62"/>
    <p:sldId id="1546" r:id="rId63"/>
    <p:sldId id="1547" r:id="rId64"/>
    <p:sldId id="1548" r:id="rId65"/>
    <p:sldId id="1549" r:id="rId66"/>
    <p:sldId id="1550" r:id="rId67"/>
    <p:sldId id="1551" r:id="rId68"/>
    <p:sldId id="1552" r:id="rId69"/>
    <p:sldId id="1554" r:id="rId70"/>
    <p:sldId id="1555" r:id="rId71"/>
    <p:sldId id="1556" r:id="rId72"/>
    <p:sldId id="1557" r:id="rId73"/>
    <p:sldId id="1559" r:id="rId74"/>
    <p:sldId id="1560" r:id="rId75"/>
    <p:sldId id="1562" r:id="rId76"/>
    <p:sldId id="1563" r:id="rId77"/>
    <p:sldId id="1564" r:id="rId78"/>
    <p:sldId id="1565" r:id="rId79"/>
    <p:sldId id="1566" r:id="rId80"/>
    <p:sldId id="1567" r:id="rId81"/>
    <p:sldId id="1568" r:id="rId82"/>
    <p:sldId id="1569" r:id="rId83"/>
    <p:sldId id="1790" r:id="rId84"/>
    <p:sldId id="1575" r:id="rId85"/>
    <p:sldId id="1576" r:id="rId86"/>
    <p:sldId id="1577" r:id="rId87"/>
    <p:sldId id="1578" r:id="rId88"/>
    <p:sldId id="1579" r:id="rId89"/>
    <p:sldId id="1580" r:id="rId90"/>
    <p:sldId id="1792" r:id="rId91"/>
    <p:sldId id="1581" r:id="rId92"/>
    <p:sldId id="1582" r:id="rId93"/>
    <p:sldId id="1584" r:id="rId9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0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8" autoAdjust="0"/>
    <p:restoredTop sz="89006" autoAdjust="0"/>
  </p:normalViewPr>
  <p:slideViewPr>
    <p:cSldViewPr showGuides="1">
      <p:cViewPr varScale="1">
        <p:scale>
          <a:sx n="110" d="100"/>
          <a:sy n="110" d="100"/>
        </p:scale>
        <p:origin x="856" y="168"/>
      </p:cViewPr>
      <p:guideLst>
        <p:guide orient="horz" pos="220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Calibri" panose="020F07020304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Calibri" panose="020F07020304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t>11/17/25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Calibri" panose="020F07020304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7020304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83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D8783B-3160-480B-80FE-B96696625CB6}" type="slidenum">
              <a:rPr lang="en-IE">
                <a:latin typeface="Arial" pitchFamily="34" charset="0"/>
              </a:rPr>
              <a:pPr/>
              <a:t>84</a:t>
            </a:fld>
            <a:endParaRPr lang="en-IE">
              <a:latin typeface="Arial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I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339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C8ED7F6-1885-4329-9EA7-AD65DA504EA8}" type="slidenum">
              <a:rPr lang="en-US" altLang="en-US">
                <a:latin typeface="Calibri" panose="020F0502020204030204" pitchFamily="34" charset="0"/>
              </a:rPr>
              <a:pPr eaLnBrk="1" hangingPunct="1"/>
              <a:t>93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4111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152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6145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463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EC2C5-98D1-04DF-8B7B-F5A299407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4A5BC88-2572-B17D-8E66-314F4DB43D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824B870-4AD5-41DE-79CD-805E3B50E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0850FC-D131-9876-A904-E0DACDB9B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9034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tx2">
                    <a:lumMod val="90000"/>
                  </a:schemeClr>
                </a:solidFill>
                <a:ea typeface="宋体" panose="02010600030101010101" pitchFamily="2" charset="-122"/>
              </a:rPr>
              <a:t>Dendrogram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7399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7C5D-84A4-F176-19D7-1A845CD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76BA58-167F-0F6D-E322-3ED7CB4D7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B155AA9-4ED5-E890-7544-9CEA413D9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8A18F0-685B-692B-7985-AF94240F49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355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4" name="Rectangle 10"/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7"/>
            <a:ext cx="6117446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27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7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5812317" cy="5687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n-lt"/>
                <a:ea typeface="+mn-ea"/>
                <a:cs typeface="+mj-cs"/>
              </a:defRPr>
            </a:lvl1pPr>
            <a:lvl2pPr marL="257175" indent="0" algn="ctr">
              <a:buNone/>
            </a:lvl2pPr>
            <a:lvl3pPr marL="514350" indent="0" algn="ctr">
              <a:buNone/>
            </a:lvl3pPr>
            <a:lvl4pPr marL="771525" indent="0" algn="ctr">
              <a:buNone/>
            </a:lvl4pPr>
            <a:lvl5pPr marL="1028700" indent="0" algn="ctr">
              <a:buNone/>
            </a:lvl5pPr>
            <a:lvl6pPr marL="1285875" indent="0" algn="ctr">
              <a:buNone/>
            </a:lvl6pPr>
            <a:lvl7pPr marL="1543050" indent="0" algn="ctr">
              <a:buNone/>
            </a:lvl7pPr>
            <a:lvl8pPr marL="1800225" indent="0" algn="ctr">
              <a:buNone/>
            </a:lvl8pPr>
            <a:lvl9pPr marL="20574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280025" y="5550204"/>
            <a:ext cx="4273554" cy="7908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BFBC2-EAEA-4286-A3B8-B6EE53B9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5"/>
            <a:ext cx="10972801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9FEC76-8E33-42C6-BB87-2F6094AD732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00202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77A834-0555-4AF6-A6EE-EF4BFA981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65102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65E0E-BDD5-4483-BCC6-3F2A806AD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5"/>
            <a:ext cx="10972801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7A7BD3-2783-4363-BABD-FA0C4A89826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00202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56D365-6C63-47DF-977E-334276E21514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97600" y="1600202"/>
            <a:ext cx="53848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A0B02B-E162-4B10-A7B7-53885E4EA16D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6197600" y="3941763"/>
            <a:ext cx="53848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288811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l" rtl="0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l" rtl="0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84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16" name="Rectangle 10"/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Title 7"/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idx="1" hasCustomPrompt="1"/>
          </p:nvPr>
        </p:nvSpPr>
        <p:spPr bwMode="auto">
          <a:xfrm>
            <a:off x="609600" y="990600"/>
            <a:ext cx="109728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/>
          <p:cNvSpPr>
            <a:spLocks noGrp="1"/>
          </p:cNvSpPr>
          <p:nvPr>
            <p:ph idx="1" hasCustomPrompt="1"/>
          </p:nvPr>
        </p:nvSpPr>
        <p:spPr bwMode="auto">
          <a:xfrm>
            <a:off x="609600" y="1066799"/>
            <a:ext cx="5486400" cy="518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idx="10" hasCustomPrompt="1"/>
          </p:nvPr>
        </p:nvSpPr>
        <p:spPr bwMode="auto">
          <a:xfrm>
            <a:off x="6248400" y="1066800"/>
            <a:ext cx="5334000" cy="518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6172200" y="1066800"/>
            <a:ext cx="0" cy="518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/>
          <p:cNvSpPr>
            <a:spLocks noGrp="1"/>
          </p:cNvSpPr>
          <p:nvPr>
            <p:ph idx="1" hasCustomPrompt="1"/>
          </p:nvPr>
        </p:nvSpPr>
        <p:spPr bwMode="auto">
          <a:xfrm>
            <a:off x="609599" y="990600"/>
            <a:ext cx="5885794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553200" y="1066800"/>
            <a:ext cx="0" cy="533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00000"/>
                </a:solidFill>
                <a:latin typeface="+mn-lt"/>
                <a:ea typeface="Microsoft YaHei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/>
          <a:p>
            <a:fld id="{EA1F7F7F-5516-3B42-AB10-8CC3BC540D6C}" type="datetime1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/>
          <a:p>
            <a:r>
              <a:rPr lang="en-US" altLang="zh-CN"/>
              <a:t>Machine Learning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/>
          <a:p>
            <a:fld id="{EEE6BDDF-0D5D-437D-825C-0A2F32864773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1"/>
            <a:ext cx="10972800" cy="73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990599"/>
            <a:ext cx="10972800" cy="541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</p:txBody>
      </p:sp>
      <p:sp>
        <p:nvSpPr>
          <p:cNvPr id="1032" name="Straight Connector 28"/>
          <p:cNvSpPr>
            <a:spLocks noChangeShapeType="1"/>
          </p:cNvSpPr>
          <p:nvPr userDrawn="1"/>
        </p:nvSpPr>
        <p:spPr bwMode="auto">
          <a:xfrm>
            <a:off x="609600" y="898949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17"/>
          <p:cNvSpPr/>
          <p:nvPr/>
        </p:nvSpPr>
        <p:spPr>
          <a:xfrm>
            <a:off x="10972800" y="6521549"/>
            <a:ext cx="3754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90204" pitchFamily="34" charset="0"/>
              </a:r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90204" pitchFamily="34" charset="0"/>
            </a:endParaRPr>
          </a:p>
        </p:txBody>
      </p:sp>
      <p:sp>
        <p:nvSpPr>
          <p:cNvPr id="12" name="Straight Connector 27"/>
          <p:cNvSpPr>
            <a:spLocks noChangeShapeType="1"/>
          </p:cNvSpPr>
          <p:nvPr userDrawn="1"/>
        </p:nvSpPr>
        <p:spPr bwMode="auto">
          <a:xfrm>
            <a:off x="609600" y="6477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7020304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7020304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7020304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702030404030204" pitchFamily="34" charset="0"/>
        </a:defRPr>
      </a:lvl5pPr>
      <a:lvl6pPr marL="25717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702030404030204" pitchFamily="34" charset="0"/>
        </a:defRPr>
      </a:lvl6pPr>
      <a:lvl7pPr marL="51435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702030404030204" pitchFamily="34" charset="0"/>
        </a:defRPr>
      </a:lvl7pPr>
      <a:lvl8pPr marL="77152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702030404030204" pitchFamily="34" charset="0"/>
        </a:defRPr>
      </a:lvl8pPr>
      <a:lvl9pPr marL="102870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702030404030204" pitchFamily="34" charset="0"/>
        </a:defRPr>
      </a:lvl9pPr>
    </p:titleStyle>
    <p:bodyStyle>
      <a:lvl1pPr marL="153670" indent="-153670" algn="l" rtl="0" eaLnBrk="1" fontAlgn="base" hangingPunct="1">
        <a:spcBef>
          <a:spcPts val="340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lang="en-US" altLang="zh-CN" sz="3200" kern="1200" baseline="0" dirty="0" smtClean="0">
          <a:solidFill>
            <a:srgbClr val="C00000"/>
          </a:solidFill>
          <a:latin typeface="+mn-lt"/>
          <a:ea typeface="+mn-ea"/>
          <a:cs typeface="Arial" panose="020B0604020202090204" pitchFamily="34" charset="0"/>
        </a:defRPr>
      </a:lvl1pPr>
      <a:lvl2pPr marL="307975" indent="-153670" algn="l" rtl="0" eaLnBrk="1" fontAlgn="base" hangingPunct="1">
        <a:spcBef>
          <a:spcPts val="280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462280" indent="-128905" algn="l" rtl="0" eaLnBrk="1" fontAlgn="base" hangingPunct="1">
        <a:spcBef>
          <a:spcPts val="280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617220" indent="-128905" algn="l" rtl="0" eaLnBrk="1" fontAlgn="base" hangingPunct="1">
        <a:spcBef>
          <a:spcPts val="225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71525" indent="-128905" algn="l" rtl="0" eaLnBrk="1" fontAlgn="base" hangingPunct="1">
        <a:spcBef>
          <a:spcPts val="17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35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925830" indent="-102870" algn="l" rtl="0" eaLnBrk="1" latinLnBrk="0" hangingPunct="1">
        <a:spcBef>
          <a:spcPts val="170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028700" indent="-102870" algn="l" rtl="0" eaLnBrk="1" latinLnBrk="0" hangingPunct="1">
        <a:spcBef>
          <a:spcPts val="170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79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131570" indent="-102870" algn="l" rtl="0" eaLnBrk="1" latinLnBrk="0" hangingPunct="1">
        <a:spcBef>
          <a:spcPts val="170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79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234440" indent="-102870" algn="l" rtl="0" eaLnBrk="1" latinLnBrk="0" hangingPunct="1">
        <a:spcBef>
          <a:spcPts val="170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675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8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89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390.png"/><Relationship Id="rId7" Type="http://schemas.openxmlformats.org/officeDocument/2006/relationships/image" Target="../media/image91.emf"/><Relationship Id="rId1" Type="http://schemas.openxmlformats.org/officeDocument/2006/relationships/slideLayout" Target="../slideLayouts/slideLayout9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90.emf"/><Relationship Id="rId10" Type="http://schemas.openxmlformats.org/officeDocument/2006/relationships/image" Target="../media/image94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92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75115CD-F7DA-9D01-4205-FF31D44037FB}"/>
              </a:ext>
            </a:extLst>
          </p:cNvPr>
          <p:cNvSpPr txBox="1">
            <a:spLocks/>
          </p:cNvSpPr>
          <p:nvPr/>
        </p:nvSpPr>
        <p:spPr bwMode="auto">
          <a:xfrm>
            <a:off x="1416314" y="2170159"/>
            <a:ext cx="9359371" cy="2517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r>
              <a:rPr kumimoji="1" lang="en-US" altLang="zh-CN" sz="3600" dirty="0"/>
              <a:t>DS4023</a:t>
            </a:r>
            <a:r>
              <a:rPr kumimoji="1" lang="zh-CN" altLang="en-US" sz="3600" dirty="0"/>
              <a:t>（</a:t>
            </a:r>
            <a:r>
              <a:rPr kumimoji="1" lang="en-US" altLang="zh-CN" sz="3600" dirty="0"/>
              <a:t>2025 Fall</a:t>
            </a:r>
            <a:r>
              <a:rPr kumimoji="1" lang="zh-CN" altLang="en-US" sz="3600" dirty="0"/>
              <a:t>）</a:t>
            </a:r>
            <a:br>
              <a:rPr kumimoji="1" lang="en-US" altLang="zh-CN" sz="3600" dirty="0"/>
            </a:br>
            <a:r>
              <a:rPr kumimoji="1" lang="en-US" altLang="zh-CN" sz="3600" dirty="0"/>
              <a:t>Machine Learning</a:t>
            </a:r>
            <a:br>
              <a:rPr kumimoji="1" lang="en-US" altLang="zh-CN" sz="3600" dirty="0"/>
            </a:br>
            <a:r>
              <a:rPr kumimoji="1" lang="en-US" altLang="zh-CN" sz="3600" dirty="0"/>
              <a:t>Department of Computer Science</a:t>
            </a:r>
            <a:br>
              <a:rPr kumimoji="1" lang="en-US" altLang="zh-CN" sz="3600" dirty="0"/>
            </a:br>
            <a:r>
              <a:rPr kumimoji="1" lang="en-US" altLang="zh-CN" sz="3600" dirty="0"/>
              <a:t>Beijing Normal-Hong Kong Baptist University</a:t>
            </a:r>
            <a:endParaRPr kumimoji="1" lang="zh-CN" alt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A7B453-765C-51F9-55BE-944A0DF1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An illustration</a:t>
            </a:r>
            <a:endParaRPr lang="zh-CN" altLang="en-US" dirty="0">
              <a:solidFill>
                <a:srgbClr val="000000"/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EDC539-D3E3-4743-AD6F-726E758CA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  <a:cs typeface="Arial" panose="020B0604020202090204" pitchFamily="34" charset="0"/>
              </a:rPr>
              <a:t>The data set has three natural groups of data points, i.e., 3 natural clusters. </a:t>
            </a:r>
          </a:p>
          <a:p>
            <a:endParaRPr lang="zh-CN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EF6BAEC-948C-2894-65D7-6DB8ECC6C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2231" y="2286000"/>
            <a:ext cx="4427538" cy="3692525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545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>
            <a:extLst>
              <a:ext uri="{FF2B5EF4-FFF2-40B4-BE49-F238E27FC236}">
                <a16:creationId xmlns:a16="http://schemas.microsoft.com/office/drawing/2014/main" id="{F8D09EE2-D534-49CC-BA9E-5EC681887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09961"/>
            <a:ext cx="5334000" cy="478948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Let us see some real-life examples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6">
                    <a:lumMod val="60000"/>
                    <a:lumOff val="40000"/>
                  </a:schemeClr>
                </a:solidFill>
                <a:ea typeface="宋体" panose="02010600030101010101" pitchFamily="2" charset="-122"/>
              </a:rPr>
              <a:t>Example 1</a:t>
            </a:r>
            <a:r>
              <a:rPr lang="en-US" altLang="zh-CN" sz="2400" dirty="0">
                <a:ea typeface="宋体" panose="02010600030101010101" pitchFamily="2" charset="-122"/>
              </a:rPr>
              <a:t>: groups people of similar sizes together to make “small”, “medium” and “large” T-Shirts.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Tailor-made for each person: too expensive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One-size-fits-all: does not fit all.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6">
                    <a:lumMod val="60000"/>
                    <a:lumOff val="40000"/>
                  </a:schemeClr>
                </a:solidFill>
                <a:ea typeface="宋体" panose="02010600030101010101" pitchFamily="2" charset="-122"/>
              </a:rPr>
              <a:t>Example 2</a:t>
            </a:r>
            <a:r>
              <a:rPr lang="en-US" altLang="zh-CN" sz="2400" dirty="0">
                <a:ea typeface="宋体" panose="02010600030101010101" pitchFamily="2" charset="-122"/>
              </a:rPr>
              <a:t>: In marketing, segment customers according to their similarities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To do targeted marketing.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68AB84-3BBB-464F-88A2-896DF2154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599" y="1424667"/>
            <a:ext cx="3352802" cy="23370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B42DAEE-5E98-4A66-8CA2-00B7F94DF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4114800"/>
            <a:ext cx="4418012" cy="187151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708A34A-D164-0240-4A6A-6FD4D53D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What is clustering for?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794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787" name="Rectangle 3">
            <a:extLst>
              <a:ext uri="{FF2B5EF4-FFF2-40B4-BE49-F238E27FC236}">
                <a16:creationId xmlns:a16="http://schemas.microsoft.com/office/drawing/2014/main" id="{E3CE2B90-7EEC-4A47-8BDE-B975465E4D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5791200" cy="51117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6">
                    <a:lumMod val="60000"/>
                    <a:lumOff val="40000"/>
                  </a:schemeClr>
                </a:solidFill>
                <a:ea typeface="宋体" panose="02010600030101010101" pitchFamily="2" charset="-122"/>
              </a:rPr>
              <a:t>Example 3</a:t>
            </a:r>
            <a:r>
              <a:rPr lang="en-US" altLang="zh-CN" sz="2400" dirty="0">
                <a:ea typeface="宋体" panose="02010600030101010101" pitchFamily="2" charset="-122"/>
              </a:rPr>
              <a:t>: Given a collection of text documents, we want to organize them according to their content similarities,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To produce a topic hierarchy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In fact, clustering is one of the most utilized data mining and ML techniques</a:t>
            </a:r>
            <a:r>
              <a:rPr lang="en-US" altLang="zh-CN" sz="2400" dirty="0">
                <a:ea typeface="宋体" panose="02010600030101010101" pitchFamily="2" charset="-122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ja-JP" sz="2000" dirty="0">
                <a:ea typeface="ＭＳ Ｐゴシック" panose="020B0600070205080204" pitchFamily="34" charset="-128"/>
              </a:rPr>
              <a:t>It has a long history, and used in almost every field, e.g., medicine</a:t>
            </a:r>
            <a:r>
              <a:rPr lang="en-US" altLang="zh-CN" sz="2000" dirty="0">
                <a:ea typeface="宋体" panose="02010600030101010101" pitchFamily="2" charset="-122"/>
              </a:rPr>
              <a:t>, psychology, botany, sociology, biology, </a:t>
            </a:r>
            <a:r>
              <a:rPr lang="en-US" altLang="ja-JP" sz="2000" dirty="0">
                <a:ea typeface="ＭＳ Ｐゴシック" panose="020B0600070205080204" pitchFamily="34" charset="-128"/>
              </a:rPr>
              <a:t>archeology</a:t>
            </a:r>
            <a:r>
              <a:rPr lang="en-US" altLang="zh-CN" sz="2000" dirty="0">
                <a:ea typeface="宋体" panose="02010600030101010101" pitchFamily="2" charset="-122"/>
              </a:rPr>
              <a:t>, marketing, insurance, libraries, etc.</a:t>
            </a:r>
            <a:r>
              <a:rPr lang="en-US" altLang="ja-JP" sz="2000" dirty="0">
                <a:ea typeface="ＭＳ Ｐゴシック" panose="020B0600070205080204" pitchFamily="34" charset="-128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ja-JP" sz="2000" dirty="0">
                <a:ea typeface="ＭＳ Ｐゴシック" panose="020B0600070205080204" pitchFamily="34" charset="-128"/>
              </a:rPr>
              <a:t>In recent years, due to the rapid increase of online documents, text clustering becomes important. 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339328-529E-481A-8A04-6B87B96B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1512120"/>
            <a:ext cx="4265612" cy="19359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0AEE7D-14C6-4AA0-9D87-26F0384D4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1" y="3962400"/>
            <a:ext cx="4267200" cy="21336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CB57B31-F14D-307B-5291-A2BFA380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What is clustering for? (</a:t>
            </a:r>
            <a:r>
              <a:rPr lang="en-US" altLang="zh-CN" dirty="0" err="1">
                <a:ea typeface="宋体" panose="02010600030101010101" pitchFamily="2" charset="-122"/>
              </a:rPr>
              <a:t>cont</a:t>
            </a:r>
            <a:r>
              <a:rPr lang="en-US" altLang="zh-CN" dirty="0">
                <a:ea typeface="宋体" panose="02010600030101010101" pitchFamily="2" charset="-122"/>
              </a:rPr>
              <a:t>…)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68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3F768A-602D-46F6-9473-612A2DFB5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371601"/>
            <a:ext cx="6324600" cy="44832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ECEAAEA-7191-4B6C-9420-7AB74E158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4191000"/>
            <a:ext cx="1847850" cy="18478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8735159-B104-4FDD-B7A1-8F6EB3E266D7}"/>
              </a:ext>
            </a:extLst>
          </p:cNvPr>
          <p:cNvSpPr/>
          <p:nvPr/>
        </p:nvSpPr>
        <p:spPr>
          <a:xfrm>
            <a:off x="8622738" y="3400426"/>
            <a:ext cx="27494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HK" altLang="zh-C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Supervised or </a:t>
            </a:r>
          </a:p>
          <a:p>
            <a:pPr algn="ctr"/>
            <a:r>
              <a:rPr lang="en-HK" altLang="zh-C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Unsupervised Learning</a:t>
            </a:r>
            <a:endParaRPr lang="zh-CN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2243D5D-CCAF-6F43-4A0A-0C6B8908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Cloud Clustering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11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CA157C9-2DF0-4E6B-AE84-02BEABB88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1676400"/>
            <a:ext cx="11249025" cy="37338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03B409CD-162A-CBB7-DF16-DAA930847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Automatic Clustering in Gestalt Psychology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426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1" name="Rectangle 3">
            <a:extLst>
              <a:ext uri="{FF2B5EF4-FFF2-40B4-BE49-F238E27FC236}">
                <a16:creationId xmlns:a16="http://schemas.microsoft.com/office/drawing/2014/main" id="{EFC21C35-B0A9-460E-A550-31B4874F0D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5638800" cy="49530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solidFill>
                  <a:srgbClr val="FF0000"/>
                </a:solidFill>
                <a:ea typeface="宋体" panose="02010600030101010101" pitchFamily="2" charset="-122"/>
              </a:rPr>
              <a:t>A clustering algorithm</a:t>
            </a:r>
          </a:p>
          <a:p>
            <a:pPr lvl="1">
              <a:lnSpc>
                <a:spcPct val="150000"/>
              </a:lnSpc>
            </a:pPr>
            <a:r>
              <a:rPr lang="en-US" altLang="zh-CN" sz="2300" dirty="0">
                <a:ea typeface="宋体" panose="02010600030101010101" pitchFamily="2" charset="-122"/>
              </a:rPr>
              <a:t>Partitional clustering</a:t>
            </a:r>
          </a:p>
          <a:p>
            <a:pPr lvl="1">
              <a:lnSpc>
                <a:spcPct val="150000"/>
              </a:lnSpc>
            </a:pPr>
            <a:r>
              <a:rPr lang="en-US" altLang="zh-CN" sz="2300" dirty="0">
                <a:ea typeface="宋体" panose="02010600030101010101" pitchFamily="2" charset="-122"/>
              </a:rPr>
              <a:t>Hierarchical clustering</a:t>
            </a:r>
          </a:p>
          <a:p>
            <a:pPr lvl="1">
              <a:lnSpc>
                <a:spcPct val="150000"/>
              </a:lnSpc>
            </a:pPr>
            <a:r>
              <a:rPr lang="en-US" altLang="zh-CN" sz="2300" dirty="0">
                <a:ea typeface="宋体" panose="02010600030101010101" pitchFamily="2" charset="-122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solidFill>
                  <a:srgbClr val="FF0000"/>
                </a:solidFill>
                <a:ea typeface="宋体" panose="02010600030101010101" pitchFamily="2" charset="-122"/>
              </a:rPr>
              <a:t>A distance (similarity, or dissimilarity) function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solidFill>
                  <a:srgbClr val="FF0000"/>
                </a:solidFill>
                <a:ea typeface="宋体" panose="02010600030101010101" pitchFamily="2" charset="-122"/>
              </a:rPr>
              <a:t>Clustering quality</a:t>
            </a:r>
          </a:p>
          <a:p>
            <a:pPr lvl="1">
              <a:lnSpc>
                <a:spcPct val="150000"/>
              </a:lnSpc>
            </a:pPr>
            <a:r>
              <a:rPr lang="en-US" altLang="zh-CN" sz="2300" dirty="0">
                <a:latin typeface="Times New Roman" panose="02020603050405020304" pitchFamily="18" charset="0"/>
                <a:ea typeface="宋体" panose="02010600030101010101" pitchFamily="2" charset="-122"/>
              </a:rPr>
              <a:t>Inter-clusters distance </a:t>
            </a:r>
            <a:r>
              <a:rPr lang="en-US" altLang="zh-CN" sz="23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 maximized</a:t>
            </a:r>
          </a:p>
          <a:p>
            <a:pPr lvl="1">
              <a:lnSpc>
                <a:spcPct val="150000"/>
              </a:lnSpc>
            </a:pPr>
            <a:r>
              <a:rPr lang="en-US" altLang="zh-CN" sz="2300" dirty="0">
                <a:latin typeface="Times New Roman" panose="02020603050405020304" pitchFamily="18" charset="0"/>
                <a:ea typeface="宋体" panose="02010600030101010101" pitchFamily="2" charset="-122"/>
              </a:rPr>
              <a:t>Intra-clusters distance </a:t>
            </a:r>
            <a:r>
              <a:rPr lang="en-US" altLang="zh-CN" sz="23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 minimized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ea typeface="宋体" panose="02010600030101010101" pitchFamily="2" charset="-122"/>
              </a:rPr>
              <a:t>The </a:t>
            </a:r>
            <a:r>
              <a:rPr lang="en-US" altLang="zh-CN" sz="2600" dirty="0">
                <a:solidFill>
                  <a:srgbClr val="FF0000"/>
                </a:solidFill>
                <a:ea typeface="宋体" panose="02010600030101010101" pitchFamily="2" charset="-122"/>
              </a:rPr>
              <a:t>quality</a:t>
            </a:r>
            <a:r>
              <a:rPr lang="en-US" altLang="zh-CN" sz="2600" dirty="0">
                <a:ea typeface="宋体" panose="02010600030101010101" pitchFamily="2" charset="-122"/>
              </a:rPr>
              <a:t> of a clustering result depends on the algorithm, the distance function, and the application.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ea typeface="宋体" panose="02010600030101010101" pitchFamily="2" charset="-122"/>
            </a:endParaRPr>
          </a:p>
        </p:txBody>
      </p:sp>
      <p:pic>
        <p:nvPicPr>
          <p:cNvPr id="5" name="图片 4" descr="形状, 圆圈&#10;&#10;描述已自动生成">
            <a:extLst>
              <a:ext uri="{FF2B5EF4-FFF2-40B4-BE49-F238E27FC236}">
                <a16:creationId xmlns:a16="http://schemas.microsoft.com/office/drawing/2014/main" id="{76D6B76D-053F-4782-A53E-9913F6143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2" y="1981201"/>
            <a:ext cx="5018087" cy="242425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353442-1F49-CBDA-B1C8-29803527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Aspects of clustering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945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9" name="Rectangle 3">
            <a:extLst>
              <a:ext uri="{FF2B5EF4-FFF2-40B4-BE49-F238E27FC236}">
                <a16:creationId xmlns:a16="http://schemas.microsoft.com/office/drawing/2014/main" id="{61C97ECD-14E1-48FD-9DA4-A0472C39C9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2738" y="1219200"/>
            <a:ext cx="6019800" cy="49339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K-means is a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partitional clustering</a:t>
            </a:r>
            <a:r>
              <a:rPr lang="en-US" altLang="zh-CN" sz="2400" dirty="0">
                <a:ea typeface="宋体" panose="02010600030101010101" pitchFamily="2" charset="-122"/>
              </a:rPr>
              <a:t> algorithm</a:t>
            </a:r>
          </a:p>
          <a:p>
            <a:pPr>
              <a:lnSpc>
                <a:spcPct val="15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Let the set of data points (or instances) </a:t>
            </a:r>
            <a:r>
              <a:rPr lang="en-US" altLang="ja-JP" sz="2400" i="1" dirty="0">
                <a:ea typeface="ＭＳ Ｐゴシック" panose="020B0600070205080204" pitchFamily="34" charset="-128"/>
              </a:rPr>
              <a:t>D</a:t>
            </a:r>
            <a:r>
              <a:rPr lang="en-US" altLang="ja-JP" sz="2400" dirty="0">
                <a:ea typeface="ＭＳ Ｐゴシック" panose="020B0600070205080204" pitchFamily="34" charset="-128"/>
              </a:rPr>
              <a:t> be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ja-JP" sz="2400" dirty="0">
                <a:ea typeface="ＭＳ Ｐゴシック" panose="020B0600070205080204" pitchFamily="34" charset="-128"/>
              </a:rPr>
              <a:t>		{</a:t>
            </a:r>
            <a:r>
              <a:rPr lang="en-US" altLang="ja-JP" sz="2400" b="1" dirty="0">
                <a:ea typeface="ＭＳ Ｐゴシック" panose="020B0600070205080204" pitchFamily="34" charset="-128"/>
              </a:rPr>
              <a:t>x</a:t>
            </a:r>
            <a:r>
              <a:rPr lang="en-US" altLang="ja-JP" sz="24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ja-JP" sz="2400" dirty="0">
                <a:ea typeface="ＭＳ Ｐゴシック" panose="020B0600070205080204" pitchFamily="34" charset="-128"/>
              </a:rPr>
              <a:t>, </a:t>
            </a:r>
            <a:r>
              <a:rPr lang="en-US" altLang="ja-JP" sz="2400" b="1" dirty="0">
                <a:ea typeface="ＭＳ Ｐゴシック" panose="020B0600070205080204" pitchFamily="34" charset="-128"/>
              </a:rPr>
              <a:t>x</a:t>
            </a:r>
            <a:r>
              <a:rPr lang="en-US" altLang="ja-JP" sz="2400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ja-JP" sz="2400" dirty="0">
                <a:ea typeface="ＭＳ Ｐゴシック" panose="020B0600070205080204" pitchFamily="34" charset="-128"/>
              </a:rPr>
              <a:t>, …, </a:t>
            </a:r>
            <a:r>
              <a:rPr lang="en-US" altLang="ja-JP" sz="2400" b="1" dirty="0" err="1">
                <a:ea typeface="ＭＳ Ｐゴシック" panose="020B0600070205080204" pitchFamily="34" charset="-128"/>
              </a:rPr>
              <a:t>x</a:t>
            </a:r>
            <a:r>
              <a:rPr lang="en-US" altLang="ja-JP" sz="2400" baseline="-25000" dirty="0" err="1">
                <a:ea typeface="ＭＳ Ｐゴシック" panose="020B0600070205080204" pitchFamily="34" charset="-128"/>
              </a:rPr>
              <a:t>n</a:t>
            </a:r>
            <a:r>
              <a:rPr lang="en-US" altLang="ja-JP" sz="2400" dirty="0">
                <a:ea typeface="ＭＳ Ｐゴシック" panose="020B0600070205080204" pitchFamily="34" charset="-128"/>
              </a:rPr>
              <a:t>},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ja-JP" sz="2000" dirty="0">
                <a:ea typeface="ＭＳ Ｐゴシック" panose="020B0600070205080204" pitchFamily="34" charset="-128"/>
              </a:rPr>
              <a:t>	where </a:t>
            </a:r>
            <a:r>
              <a:rPr lang="en-US" altLang="ja-JP" sz="2000" b="1" dirty="0">
                <a:ea typeface="ＭＳ Ｐゴシック" panose="020B0600070205080204" pitchFamily="34" charset="-128"/>
              </a:rPr>
              <a:t>x</a:t>
            </a:r>
            <a:r>
              <a:rPr lang="en-US" altLang="ja-JP" sz="2000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ja-JP" sz="2000" dirty="0">
                <a:ea typeface="ＭＳ Ｐゴシック" panose="020B0600070205080204" pitchFamily="34" charset="-128"/>
              </a:rPr>
              <a:t> = (</a:t>
            </a:r>
            <a:r>
              <a:rPr lang="en-US" altLang="ja-JP" sz="2000" i="1" dirty="0">
                <a:ea typeface="ＭＳ Ｐゴシック" panose="020B0600070205080204" pitchFamily="34" charset="-128"/>
              </a:rPr>
              <a:t>x</a:t>
            </a:r>
            <a:r>
              <a:rPr lang="en-US" altLang="ja-JP" sz="2000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ja-JP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ja-JP" sz="2000" dirty="0">
                <a:ea typeface="ＭＳ Ｐゴシック" panose="020B0600070205080204" pitchFamily="34" charset="-128"/>
              </a:rPr>
              <a:t>, </a:t>
            </a:r>
            <a:r>
              <a:rPr lang="en-US" altLang="ja-JP" sz="2000" i="1" dirty="0">
                <a:ea typeface="ＭＳ Ｐゴシック" panose="020B0600070205080204" pitchFamily="34" charset="-128"/>
              </a:rPr>
              <a:t>x</a:t>
            </a:r>
            <a:r>
              <a:rPr lang="en-US" altLang="ja-JP" sz="2000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ja-JP" sz="2000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ja-JP" sz="2000" dirty="0">
                <a:ea typeface="ＭＳ Ｐゴシック" panose="020B0600070205080204" pitchFamily="34" charset="-128"/>
              </a:rPr>
              <a:t>, …, </a:t>
            </a:r>
            <a:r>
              <a:rPr lang="en-US" altLang="ja-JP" sz="2000" i="1" dirty="0" err="1">
                <a:ea typeface="ＭＳ Ｐゴシック" panose="020B0600070205080204" pitchFamily="34" charset="-128"/>
              </a:rPr>
              <a:t>x</a:t>
            </a:r>
            <a:r>
              <a:rPr lang="en-US" altLang="ja-JP" sz="2000" i="1" baseline="-25000" dirty="0" err="1">
                <a:ea typeface="ＭＳ Ｐゴシック" panose="020B0600070205080204" pitchFamily="34" charset="-128"/>
              </a:rPr>
              <a:t>ir</a:t>
            </a:r>
            <a:r>
              <a:rPr lang="en-US" altLang="ja-JP" sz="2000" dirty="0">
                <a:ea typeface="ＭＳ Ｐゴシック" panose="020B0600070205080204" pitchFamily="34" charset="-128"/>
              </a:rPr>
              <a:t>) is a </a:t>
            </a:r>
            <a:r>
              <a:rPr lang="en-US" altLang="ja-JP" sz="2000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vector</a:t>
            </a:r>
            <a:r>
              <a:rPr lang="en-US" altLang="ja-JP" sz="2000" dirty="0">
                <a:ea typeface="ＭＳ Ｐゴシック" panose="020B0600070205080204" pitchFamily="34" charset="-128"/>
              </a:rPr>
              <a:t> in a real-valued space </a:t>
            </a:r>
            <a:r>
              <a:rPr lang="en-US" altLang="ja-JP" sz="2000" i="1" dirty="0">
                <a:ea typeface="ＭＳ Ｐゴシック" panose="020B0600070205080204" pitchFamily="34" charset="-128"/>
              </a:rPr>
              <a:t>X</a:t>
            </a:r>
            <a:r>
              <a:rPr lang="en-US" altLang="ja-JP" sz="2000" dirty="0">
                <a:ea typeface="ＭＳ Ｐゴシック" panose="020B0600070205080204" pitchFamily="34" charset="-128"/>
              </a:rPr>
              <a:t> </a:t>
            </a:r>
            <a:r>
              <a:rPr lang="en-US" altLang="ja-JP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</a:t>
            </a:r>
            <a:r>
              <a:rPr lang="en-US" altLang="ja-JP" sz="2000" dirty="0">
                <a:ea typeface="ＭＳ Ｐゴシック" panose="020B0600070205080204" pitchFamily="34" charset="-128"/>
              </a:rPr>
              <a:t> </a:t>
            </a:r>
            <a:r>
              <a:rPr lang="en-US" altLang="ja-JP" sz="2000" i="1" dirty="0">
                <a:ea typeface="ＭＳ Ｐゴシック" panose="020B0600070205080204" pitchFamily="34" charset="-128"/>
              </a:rPr>
              <a:t>R</a:t>
            </a:r>
            <a:r>
              <a:rPr lang="en-US" altLang="ja-JP" sz="2000" i="1" baseline="30000" dirty="0">
                <a:ea typeface="ＭＳ Ｐゴシック" panose="020B0600070205080204" pitchFamily="34" charset="-128"/>
              </a:rPr>
              <a:t>r</a:t>
            </a:r>
            <a:r>
              <a:rPr lang="en-US" altLang="ja-JP" sz="2000" dirty="0">
                <a:ea typeface="ＭＳ Ｐゴシック" panose="020B0600070205080204" pitchFamily="34" charset="-128"/>
              </a:rPr>
              <a:t>, and </a:t>
            </a:r>
            <a:r>
              <a:rPr lang="en-US" altLang="ja-JP" sz="2000" i="1" dirty="0">
                <a:ea typeface="ＭＳ Ｐゴシック" panose="020B0600070205080204" pitchFamily="34" charset="-128"/>
              </a:rPr>
              <a:t>r</a:t>
            </a:r>
            <a:r>
              <a:rPr lang="en-US" altLang="ja-JP" sz="2000" dirty="0">
                <a:ea typeface="ＭＳ Ｐゴシック" panose="020B0600070205080204" pitchFamily="34" charset="-128"/>
              </a:rPr>
              <a:t> is the number of attributes (dimensions) in the data. </a:t>
            </a:r>
          </a:p>
          <a:p>
            <a:pPr>
              <a:lnSpc>
                <a:spcPct val="15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The </a:t>
            </a:r>
            <a:r>
              <a:rPr lang="en-US" altLang="ja-JP" sz="2400" i="1" dirty="0">
                <a:ea typeface="ＭＳ Ｐゴシック" panose="020B0600070205080204" pitchFamily="34" charset="-128"/>
              </a:rPr>
              <a:t>k</a:t>
            </a:r>
            <a:r>
              <a:rPr lang="en-US" altLang="ja-JP" sz="2400" dirty="0">
                <a:ea typeface="ＭＳ Ｐゴシック" panose="020B0600070205080204" pitchFamily="34" charset="-128"/>
              </a:rPr>
              <a:t>-means algorithm partitions the given data into </a:t>
            </a:r>
            <a:r>
              <a:rPr lang="en-US" altLang="ja-JP" sz="2400" i="1" dirty="0">
                <a:ea typeface="ＭＳ Ｐゴシック" panose="020B0600070205080204" pitchFamily="34" charset="-128"/>
              </a:rPr>
              <a:t>k</a:t>
            </a:r>
            <a:r>
              <a:rPr lang="en-US" altLang="ja-JP" sz="2400" dirty="0">
                <a:ea typeface="ＭＳ Ｐゴシック" panose="020B0600070205080204" pitchFamily="34" charset="-128"/>
              </a:rPr>
              <a:t> clusters. </a:t>
            </a:r>
          </a:p>
          <a:p>
            <a:pPr lvl="1">
              <a:lnSpc>
                <a:spcPct val="150000"/>
              </a:lnSpc>
            </a:pPr>
            <a:r>
              <a:rPr lang="en-US" altLang="ja-JP" sz="2000" dirty="0">
                <a:ea typeface="ＭＳ Ｐゴシック" panose="020B0600070205080204" pitchFamily="34" charset="-128"/>
              </a:rPr>
              <a:t>Each cluster has a cluster </a:t>
            </a:r>
            <a:r>
              <a:rPr lang="en-US" altLang="ja-JP" sz="2000" b="1" dirty="0">
                <a:ea typeface="ＭＳ Ｐゴシック" panose="020B0600070205080204" pitchFamily="34" charset="-128"/>
              </a:rPr>
              <a:t>center</a:t>
            </a:r>
            <a:r>
              <a:rPr lang="en-US" altLang="ja-JP" sz="2000" dirty="0">
                <a:ea typeface="ＭＳ Ｐゴシック" panose="020B0600070205080204" pitchFamily="34" charset="-128"/>
              </a:rPr>
              <a:t>, called </a:t>
            </a:r>
            <a:r>
              <a:rPr lang="en-US" altLang="ja-JP" sz="20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centroid</a:t>
            </a:r>
            <a:r>
              <a:rPr lang="en-US" altLang="ja-JP" sz="2000" dirty="0">
                <a:ea typeface="ＭＳ Ｐゴシック" panose="020B0600070205080204" pitchFamily="34" charset="-128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ja-JP" sz="2000" i="1" dirty="0">
                <a:ea typeface="ＭＳ Ｐゴシック" panose="020B0600070205080204" pitchFamily="34" charset="-128"/>
              </a:rPr>
              <a:t>k</a:t>
            </a:r>
            <a:r>
              <a:rPr lang="en-US" altLang="ja-JP" sz="2000" dirty="0">
                <a:ea typeface="ＭＳ Ｐゴシック" panose="020B0600070205080204" pitchFamily="34" charset="-128"/>
              </a:rPr>
              <a:t> is specified by the user 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3C6E25-08D9-4CF1-B739-0D9688076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50" y="1752600"/>
            <a:ext cx="4514850" cy="355282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D34B04BC-8A41-3161-4A58-E816C672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K-means clustering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768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19B84E-C7DB-4CA6-803F-103546B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K-means algorithm</a:t>
            </a:r>
            <a:endParaRPr lang="zh-CN" altLang="en-US" sz="32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0A6BE0B-4BCC-62C7-F258-B75004476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08" y="990600"/>
            <a:ext cx="1094438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52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123" name="Picture 3">
            <a:extLst>
              <a:ext uri="{FF2B5EF4-FFF2-40B4-BE49-F238E27FC236}">
                <a16:creationId xmlns:a16="http://schemas.microsoft.com/office/drawing/2014/main" id="{E738958F-1619-4726-BE42-416232C20BBC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905000"/>
            <a:ext cx="7010400" cy="2936807"/>
          </a:xfr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883C31C-B1CE-46D6-96E6-40C98A37DB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0" y="1371601"/>
            <a:ext cx="3200400" cy="4815661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D1B772D1-68AC-C783-18D5-2EEFB610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K-means algorithm (</a:t>
            </a:r>
            <a:r>
              <a:rPr lang="en-US" altLang="zh-CN" dirty="0" err="1">
                <a:ea typeface="宋体" panose="02010600030101010101" pitchFamily="2" charset="-122"/>
              </a:rPr>
              <a:t>cont</a:t>
            </a:r>
            <a:r>
              <a:rPr lang="en-US" altLang="zh-CN" dirty="0">
                <a:ea typeface="宋体" panose="02010600030101010101" pitchFamily="2" charset="-122"/>
              </a:rPr>
              <a:t> …)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868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147" name="Rectangle 3">
            <a:extLst>
              <a:ext uri="{FF2B5EF4-FFF2-40B4-BE49-F238E27FC236}">
                <a16:creationId xmlns:a16="http://schemas.microsoft.com/office/drawing/2014/main" id="{584EAB84-E194-4235-A652-BD07F17390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73127"/>
            <a:ext cx="9677400" cy="4970462"/>
          </a:xfrm>
        </p:spPr>
        <p:txBody>
          <a:bodyPr>
            <a:normAutofit fontScale="77500" lnSpcReduction="20000"/>
          </a:bodyPr>
          <a:lstStyle/>
          <a:p>
            <a:pPr marL="571500" indent="-571500">
              <a:lnSpc>
                <a:spcPct val="160000"/>
              </a:lnSpc>
              <a:buFont typeface="Wingdings" panose="05000000000000000000" pitchFamily="2" charset="2"/>
              <a:buAutoNum type="arabicPeriod"/>
            </a:pPr>
            <a:r>
              <a:rPr lang="en-US" altLang="ja-JP" dirty="0">
                <a:ea typeface="ＭＳ Ｐゴシック" panose="020B0600070205080204" pitchFamily="34" charset="-128"/>
              </a:rPr>
              <a:t>no (or minimum) re-assignments of data points to different clusters, </a:t>
            </a:r>
          </a:p>
          <a:p>
            <a:pPr marL="571500" indent="-571500">
              <a:lnSpc>
                <a:spcPct val="160000"/>
              </a:lnSpc>
              <a:buFont typeface="Wingdings" panose="05000000000000000000" pitchFamily="2" charset="2"/>
              <a:buAutoNum type="arabicPeriod"/>
            </a:pPr>
            <a:r>
              <a:rPr lang="en-US" altLang="ja-JP" dirty="0">
                <a:ea typeface="ＭＳ Ｐゴシック" panose="020B0600070205080204" pitchFamily="34" charset="-128"/>
              </a:rPr>
              <a:t>no (or minimum) change of centroids, or </a:t>
            </a:r>
          </a:p>
          <a:p>
            <a:pPr marL="571500" indent="-571500">
              <a:lnSpc>
                <a:spcPct val="160000"/>
              </a:lnSpc>
              <a:buFont typeface="Wingdings" panose="05000000000000000000" pitchFamily="2" charset="2"/>
              <a:buAutoNum type="arabicPeriod"/>
            </a:pPr>
            <a:r>
              <a:rPr lang="en-US" altLang="ja-JP" dirty="0">
                <a:ea typeface="ＭＳ Ｐゴシック" panose="020B0600070205080204" pitchFamily="34" charset="-128"/>
              </a:rPr>
              <a:t>minimum decrease in the </a:t>
            </a:r>
            <a:r>
              <a:rPr lang="en-US" altLang="ja-JP" b="1" dirty="0">
                <a:ea typeface="ＭＳ Ｐゴシック" panose="020B0600070205080204" pitchFamily="34" charset="-128"/>
              </a:rPr>
              <a:t>sum of squared error</a:t>
            </a:r>
            <a:r>
              <a:rPr lang="en-US" altLang="ja-JP" dirty="0">
                <a:ea typeface="ＭＳ Ｐゴシック" panose="020B0600070205080204" pitchFamily="34" charset="-128"/>
              </a:rPr>
              <a:t> (SSE), </a:t>
            </a:r>
          </a:p>
          <a:p>
            <a:pPr marL="571500" indent="-571500">
              <a:lnSpc>
                <a:spcPct val="160000"/>
              </a:lnSpc>
            </a:pPr>
            <a:endParaRPr lang="en-US" altLang="ja-JP" dirty="0">
              <a:ea typeface="ＭＳ Ｐゴシック" panose="020B0600070205080204" pitchFamily="34" charset="-128"/>
            </a:endParaRPr>
          </a:p>
          <a:p>
            <a:pPr marL="571500" indent="-571500">
              <a:lnSpc>
                <a:spcPct val="160000"/>
              </a:lnSpc>
            </a:pPr>
            <a:endParaRPr lang="en-US" altLang="ja-JP" dirty="0">
              <a:ea typeface="ＭＳ Ｐゴシック" panose="020B0600070205080204" pitchFamily="34" charset="-128"/>
            </a:endParaRPr>
          </a:p>
          <a:p>
            <a:pPr marL="839788" lvl="1" indent="-495300">
              <a:lnSpc>
                <a:spcPct val="160000"/>
              </a:lnSpc>
            </a:pPr>
            <a:r>
              <a:rPr lang="en-US" altLang="ja-JP" i="1" dirty="0" err="1">
                <a:ea typeface="ＭＳ Ｐゴシック" panose="020B0600070205080204" pitchFamily="34" charset="-128"/>
              </a:rPr>
              <a:t>C</a:t>
            </a:r>
            <a:r>
              <a:rPr lang="en-US" altLang="ja-JP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ja-JP" dirty="0">
                <a:ea typeface="ＭＳ Ｐゴシック" panose="020B0600070205080204" pitchFamily="34" charset="-128"/>
              </a:rPr>
              <a:t> is the </a:t>
            </a:r>
            <a:r>
              <a:rPr lang="en-US" altLang="ja-JP" i="1" dirty="0">
                <a:ea typeface="ＭＳ Ｐゴシック" panose="020B0600070205080204" pitchFamily="34" charset="-128"/>
              </a:rPr>
              <a:t>j-</a:t>
            </a:r>
            <a:r>
              <a:rPr lang="en-US" altLang="ja-JP" dirty="0" err="1">
                <a:ea typeface="ＭＳ Ｐゴシック" panose="020B0600070205080204" pitchFamily="34" charset="-128"/>
              </a:rPr>
              <a:t>th</a:t>
            </a:r>
            <a:r>
              <a:rPr lang="en-US" altLang="ja-JP" dirty="0">
                <a:ea typeface="ＭＳ Ｐゴシック" panose="020B0600070205080204" pitchFamily="34" charset="-128"/>
              </a:rPr>
              <a:t> cluster, </a:t>
            </a:r>
            <a:r>
              <a:rPr lang="en-US" altLang="ja-JP" b="1" dirty="0" err="1">
                <a:ea typeface="ＭＳ Ｐゴシック" panose="020B0600070205080204" pitchFamily="34" charset="-128"/>
              </a:rPr>
              <a:t>m</a:t>
            </a:r>
            <a:r>
              <a:rPr lang="en-US" altLang="ja-JP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ja-JP" dirty="0">
                <a:ea typeface="ＭＳ Ｐゴシック" panose="020B0600070205080204" pitchFamily="34" charset="-128"/>
              </a:rPr>
              <a:t> is the centroid of cluster </a:t>
            </a:r>
            <a:r>
              <a:rPr lang="en-US" altLang="ja-JP" i="1" dirty="0" err="1">
                <a:ea typeface="ＭＳ Ｐゴシック" panose="020B0600070205080204" pitchFamily="34" charset="-128"/>
              </a:rPr>
              <a:t>C</a:t>
            </a:r>
            <a:r>
              <a:rPr lang="en-US" altLang="ja-JP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ja-JP" dirty="0">
                <a:ea typeface="ＭＳ Ｐゴシック" panose="020B0600070205080204" pitchFamily="34" charset="-128"/>
              </a:rPr>
              <a:t> (the mean vector of all the data points in </a:t>
            </a:r>
            <a:r>
              <a:rPr lang="en-US" altLang="ja-JP" i="1" dirty="0" err="1">
                <a:ea typeface="ＭＳ Ｐゴシック" panose="020B0600070205080204" pitchFamily="34" charset="-128"/>
              </a:rPr>
              <a:t>C</a:t>
            </a:r>
            <a:r>
              <a:rPr lang="en-US" altLang="ja-JP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ja-JP" dirty="0">
                <a:ea typeface="ＭＳ Ｐゴシック" panose="020B0600070205080204" pitchFamily="34" charset="-128"/>
              </a:rPr>
              <a:t>), and </a:t>
            </a:r>
            <a:r>
              <a:rPr lang="en-US" altLang="ja-JP" i="1" dirty="0" err="1">
                <a:ea typeface="ＭＳ Ｐゴシック" panose="020B0600070205080204" pitchFamily="34" charset="-128"/>
              </a:rPr>
              <a:t>dist</a:t>
            </a:r>
            <a:r>
              <a:rPr lang="en-US" altLang="ja-JP" dirty="0">
                <a:ea typeface="ＭＳ Ｐゴシック" panose="020B0600070205080204" pitchFamily="34" charset="-128"/>
              </a:rPr>
              <a:t>(</a:t>
            </a:r>
            <a:r>
              <a:rPr lang="en-US" altLang="ja-JP" b="1" dirty="0">
                <a:ea typeface="ＭＳ Ｐゴシック" panose="020B0600070205080204" pitchFamily="34" charset="-128"/>
              </a:rPr>
              <a:t>x</a:t>
            </a:r>
            <a:r>
              <a:rPr lang="en-US" altLang="ja-JP" dirty="0">
                <a:ea typeface="ＭＳ Ｐゴシック" panose="020B0600070205080204" pitchFamily="34" charset="-128"/>
              </a:rPr>
              <a:t>, </a:t>
            </a:r>
            <a:r>
              <a:rPr lang="en-US" altLang="ja-JP" b="1" dirty="0" err="1">
                <a:ea typeface="ＭＳ Ｐゴシック" panose="020B0600070205080204" pitchFamily="34" charset="-128"/>
              </a:rPr>
              <a:t>m</a:t>
            </a:r>
            <a:r>
              <a:rPr lang="en-US" altLang="ja-JP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ja-JP" dirty="0">
                <a:ea typeface="ＭＳ Ｐゴシック" panose="020B0600070205080204" pitchFamily="34" charset="-128"/>
              </a:rPr>
              <a:t>) is the distance between data point </a:t>
            </a:r>
            <a:r>
              <a:rPr lang="en-US" altLang="ja-JP" b="1" dirty="0">
                <a:ea typeface="ＭＳ Ｐゴシック" panose="020B0600070205080204" pitchFamily="34" charset="-128"/>
              </a:rPr>
              <a:t>x</a:t>
            </a:r>
            <a:r>
              <a:rPr lang="en-US" altLang="ja-JP" dirty="0">
                <a:ea typeface="ＭＳ Ｐゴシック" panose="020B0600070205080204" pitchFamily="34" charset="-128"/>
              </a:rPr>
              <a:t> and centroid </a:t>
            </a:r>
            <a:r>
              <a:rPr lang="en-US" altLang="ja-JP" b="1" dirty="0" err="1">
                <a:ea typeface="ＭＳ Ｐゴシック" panose="020B0600070205080204" pitchFamily="34" charset="-128"/>
              </a:rPr>
              <a:t>m</a:t>
            </a:r>
            <a:r>
              <a:rPr lang="en-US" altLang="ja-JP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ja-JP" dirty="0">
                <a:ea typeface="ＭＳ Ｐゴシック" panose="020B0600070205080204" pitchFamily="34" charset="-128"/>
              </a:rPr>
              <a:t>. 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774149" name="Rectangle 5">
            <a:extLst>
              <a:ext uri="{FF2B5EF4-FFF2-40B4-BE49-F238E27FC236}">
                <a16:creationId xmlns:a16="http://schemas.microsoft.com/office/drawing/2014/main" id="{49ABCC53-ED05-4F41-B590-E4C735940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2" y="3015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4148" name="Object 4">
                <a:extLst>
                  <a:ext uri="{FF2B5EF4-FFF2-40B4-BE49-F238E27FC236}">
                    <a16:creationId xmlns:a16="http://schemas.microsoft.com/office/drawing/2014/main" id="{D76C89C3-0AA4-44E0-8434-C540C871C710}"/>
                  </a:ext>
                </a:extLst>
              </p:cNvPr>
              <p:cNvSpPr txBox="1"/>
              <p:nvPr/>
            </p:nvSpPr>
            <p:spPr bwMode="auto">
              <a:xfrm>
                <a:off x="3810000" y="3163839"/>
                <a:ext cx="4356100" cy="11890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zh-CN" altLang="en-US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zh-CN" alt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zh-CN" alt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zh-CN" alt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zh-CN" alt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4148" name="Object 4">
                <a:extLst>
                  <a:ext uri="{FF2B5EF4-FFF2-40B4-BE49-F238E27FC236}">
                    <a16:creationId xmlns:a16="http://schemas.microsoft.com/office/drawing/2014/main" id="{D76C89C3-0AA4-44E0-8434-C540C871C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0" y="3163839"/>
                <a:ext cx="4356100" cy="1189037"/>
              </a:xfrm>
              <a:prstGeom prst="rect">
                <a:avLst/>
              </a:prstGeom>
              <a:blipFill>
                <a:blip r:embed="rId2"/>
                <a:stretch>
                  <a:fillRect l="-2616" t="-79787" b="-105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4150" name="Text Box 6">
            <a:extLst>
              <a:ext uri="{FF2B5EF4-FFF2-40B4-BE49-F238E27FC236}">
                <a16:creationId xmlns:a16="http://schemas.microsoft.com/office/drawing/2014/main" id="{74DCE326-23F4-47ED-A352-DA39FED82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3487499"/>
            <a:ext cx="7921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(1)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B9AF1D5-F26D-8CD2-C663-E8428E91F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Stopping/convergence criterion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048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Chapter 6: Clustering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172" name="Picture 4">
            <a:extLst>
              <a:ext uri="{FF2B5EF4-FFF2-40B4-BE49-F238E27FC236}">
                <a16:creationId xmlns:a16="http://schemas.microsoft.com/office/drawing/2014/main" id="{C47AC67C-ACF5-4D62-8D95-A7380B628F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8675" y="1295400"/>
            <a:ext cx="7994650" cy="4765675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775174" name="Text Box 6">
            <a:extLst>
              <a:ext uri="{FF2B5EF4-FFF2-40B4-BE49-F238E27FC236}">
                <a16:creationId xmlns:a16="http://schemas.microsoft.com/office/drawing/2014/main" id="{CD8C21ED-67EE-4EBB-A4F3-69A165A2E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6025" y="4329115"/>
            <a:ext cx="6477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3200">
                <a:ea typeface="宋体" panose="02010600030101010101" pitchFamily="2" charset="-122"/>
              </a:rPr>
              <a:t>+</a:t>
            </a:r>
          </a:p>
        </p:txBody>
      </p:sp>
      <p:sp>
        <p:nvSpPr>
          <p:cNvPr id="775175" name="Text Box 7">
            <a:extLst>
              <a:ext uri="{FF2B5EF4-FFF2-40B4-BE49-F238E27FC236}">
                <a16:creationId xmlns:a16="http://schemas.microsoft.com/office/drawing/2014/main" id="{981DB09A-F3E3-47CC-B710-DAAF49F8A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4005265"/>
            <a:ext cx="6477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3200">
                <a:ea typeface="宋体" panose="02010600030101010101" pitchFamily="2" charset="-122"/>
              </a:rPr>
              <a:t>+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34C00D-D9D1-0FB7-F92D-D04CDE4BA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An example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26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220" name="Picture 4">
            <a:extLst>
              <a:ext uri="{FF2B5EF4-FFF2-40B4-BE49-F238E27FC236}">
                <a16:creationId xmlns:a16="http://schemas.microsoft.com/office/drawing/2014/main" id="{E4CEC549-7F7C-47AE-830B-B4F395051A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9469" y="1219200"/>
            <a:ext cx="7993062" cy="4843462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9E365D7-FDF6-CA23-353C-533C2F6F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An example (</a:t>
            </a:r>
            <a:r>
              <a:rPr lang="en-US" altLang="zh-CN" dirty="0" err="1">
                <a:ea typeface="宋体" panose="02010600030101010101" pitchFamily="2" charset="-122"/>
              </a:rPr>
              <a:t>cont</a:t>
            </a:r>
            <a:r>
              <a:rPr lang="en-US" altLang="zh-CN" dirty="0">
                <a:ea typeface="宋体" panose="02010600030101010101" pitchFamily="2" charset="-122"/>
              </a:rPr>
              <a:t> …)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113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267" name="Picture 3">
            <a:extLst>
              <a:ext uri="{FF2B5EF4-FFF2-40B4-BE49-F238E27FC236}">
                <a16:creationId xmlns:a16="http://schemas.microsoft.com/office/drawing/2014/main" id="{FC9936B3-6856-479B-AEF1-8FC831B69435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0" y="1143000"/>
            <a:ext cx="8435975" cy="4897437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7C4C382-7094-8685-EED4-8C4831C4A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An example distance function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130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5BC24-598B-13BD-D2A5-152311A53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 disk version of 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-means</a:t>
            </a:r>
            <a:endParaRPr kumimoji="1" lang="zh-CN" altLang="en-US" dirty="0"/>
          </a:p>
        </p:txBody>
      </p:sp>
      <p:sp>
        <p:nvSpPr>
          <p:cNvPr id="780291" name="Rectangle 3">
            <a:extLst>
              <a:ext uri="{FF2B5EF4-FFF2-40B4-BE49-F238E27FC236}">
                <a16:creationId xmlns:a16="http://schemas.microsoft.com/office/drawing/2014/main" id="{7A5D0436-434C-4CE3-873B-8B898415B1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  <a:cs typeface="Arial" panose="020B0604020202090204" pitchFamily="34" charset="0"/>
              </a:rPr>
              <a:t>K-means can be implemented with data on a disk</a:t>
            </a:r>
          </a:p>
          <a:p>
            <a:pPr lvl="1">
              <a:lnSpc>
                <a:spcPct val="11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rPr>
              <a:t>In each iteration, it scans the data once.</a:t>
            </a:r>
          </a:p>
          <a:p>
            <a:pPr lvl="1">
              <a:lnSpc>
                <a:spcPct val="11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rPr>
              <a:t>as the centroids can be computed incrementally</a:t>
            </a:r>
          </a:p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  <a:cs typeface="Arial" panose="020B0604020202090204" pitchFamily="34" charset="0"/>
              </a:rPr>
              <a:t>It can be used to cluster large datasets that do not fit in main memory</a:t>
            </a:r>
          </a:p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  <a:cs typeface="Arial" panose="020B0604020202090204" pitchFamily="34" charset="0"/>
              </a:rPr>
              <a:t>We need to control the number of iterations </a:t>
            </a:r>
          </a:p>
          <a:p>
            <a:pPr lvl="1">
              <a:lnSpc>
                <a:spcPct val="11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rPr>
              <a:t>In practice, a limit is set (&lt; 50).</a:t>
            </a:r>
          </a:p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  <a:cs typeface="Arial" panose="020B0604020202090204" pitchFamily="34" charset="0"/>
              </a:rPr>
              <a:t>Not the best method. There are other scale-up algorithms, e.g., BIRCH. </a:t>
            </a:r>
          </a:p>
          <a:p>
            <a:pPr lvl="1">
              <a:lnSpc>
                <a:spcPct val="110000"/>
              </a:lnSpc>
            </a:pPr>
            <a:endParaRPr lang="en-US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144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316" name="Picture 4">
            <a:extLst>
              <a:ext uri="{FF2B5EF4-FFF2-40B4-BE49-F238E27FC236}">
                <a16:creationId xmlns:a16="http://schemas.microsoft.com/office/drawing/2014/main" id="{04601F7D-DC4E-4B65-B465-EE3CC7845F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676400"/>
            <a:ext cx="7621924" cy="4038600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01C5DD8-714B-4AC0-997C-09A5CC690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667000"/>
            <a:ext cx="3211845" cy="240286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73C5A97-DC2F-0621-F6A6-0E9E29C49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 disk version of k-means (</a:t>
            </a:r>
            <a:r>
              <a:rPr lang="en-US" altLang="zh-CN" dirty="0" err="1">
                <a:ea typeface="宋体" panose="02010600030101010101" pitchFamily="2" charset="-122"/>
              </a:rPr>
              <a:t>cont</a:t>
            </a:r>
            <a:r>
              <a:rPr lang="en-US" altLang="zh-CN" dirty="0">
                <a:ea typeface="宋体" panose="02010600030101010101" pitchFamily="2" charset="-122"/>
              </a:rPr>
              <a:t> …)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772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08B63-D7A6-A28C-6A51-8F840E8B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Strengths of k-means </a:t>
            </a:r>
            <a:endParaRPr lang="zh-CN" altLang="en-US" dirty="0">
              <a:solidFill>
                <a:srgbClr val="000000"/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783363" name="Rectangle 3">
            <a:extLst>
              <a:ext uri="{FF2B5EF4-FFF2-40B4-BE49-F238E27FC236}">
                <a16:creationId xmlns:a16="http://schemas.microsoft.com/office/drawing/2014/main" id="{964E868E-FCA3-4C5C-A851-4F41CC480F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en-US" altLang="zh-CN" sz="2600" dirty="0">
                <a:solidFill>
                  <a:srgbClr val="FF0000"/>
                </a:solidFill>
                <a:ea typeface="宋体" panose="02010600030101010101" pitchFamily="2" charset="-122"/>
              </a:rPr>
              <a:t>Strengths: </a:t>
            </a:r>
          </a:p>
          <a:p>
            <a:pPr lvl="1">
              <a:lnSpc>
                <a:spcPct val="160000"/>
              </a:lnSpc>
            </a:pPr>
            <a:r>
              <a:rPr lang="en-US" altLang="zh-CN" sz="2200" dirty="0">
                <a:ea typeface="宋体" panose="02010600030101010101" pitchFamily="2" charset="-122"/>
              </a:rPr>
              <a:t>Simple: easy to understand and to implement</a:t>
            </a:r>
          </a:p>
          <a:p>
            <a:pPr lvl="1">
              <a:lnSpc>
                <a:spcPct val="160000"/>
              </a:lnSpc>
            </a:pPr>
            <a:r>
              <a:rPr lang="en-US" altLang="zh-CN" sz="2200" dirty="0">
                <a:ea typeface="宋体" panose="02010600030101010101" pitchFamily="2" charset="-122"/>
              </a:rPr>
              <a:t>Efficient: </a:t>
            </a:r>
            <a:r>
              <a:rPr lang="en-US" altLang="ja-JP" sz="2200" dirty="0">
                <a:ea typeface="ＭＳ Ｐゴシック" panose="020B0600070205080204" pitchFamily="34" charset="-128"/>
              </a:rPr>
              <a:t>Time complexity: </a:t>
            </a:r>
            <a:r>
              <a:rPr lang="en-US" altLang="ja-JP" sz="2200" i="1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O</a:t>
            </a:r>
            <a:r>
              <a:rPr lang="en-US" altLang="ja-JP" sz="2200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ja-JP" sz="2200" i="1" dirty="0" err="1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tkn</a:t>
            </a:r>
            <a:r>
              <a:rPr lang="en-US" altLang="ja-JP" sz="2200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), 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en-US" altLang="ja-JP" sz="2200" dirty="0">
                <a:ea typeface="ＭＳ Ｐゴシック" panose="020B0600070205080204" pitchFamily="34" charset="-128"/>
              </a:rPr>
              <a:t>	where </a:t>
            </a:r>
            <a:r>
              <a:rPr lang="en-US" altLang="ja-JP" sz="2200" i="1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n</a:t>
            </a:r>
            <a:r>
              <a:rPr lang="en-US" altLang="ja-JP" sz="2200" dirty="0">
                <a:ea typeface="ＭＳ Ｐゴシック" panose="020B0600070205080204" pitchFamily="34" charset="-128"/>
              </a:rPr>
              <a:t> is the number of data points, 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en-US" altLang="ja-JP" sz="2200" dirty="0">
                <a:ea typeface="ＭＳ Ｐゴシック" panose="020B0600070205080204" pitchFamily="34" charset="-128"/>
              </a:rPr>
              <a:t>	</a:t>
            </a:r>
            <a:r>
              <a:rPr lang="en-US" altLang="ja-JP" sz="2200" i="1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k</a:t>
            </a:r>
            <a:r>
              <a:rPr lang="en-US" altLang="ja-JP" sz="2200" dirty="0">
                <a:ea typeface="ＭＳ Ｐゴシック" panose="020B0600070205080204" pitchFamily="34" charset="-128"/>
              </a:rPr>
              <a:t> is the number of clusters, and 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en-US" altLang="ja-JP" sz="2200" dirty="0">
                <a:ea typeface="ＭＳ Ｐゴシック" panose="020B0600070205080204" pitchFamily="34" charset="-128"/>
              </a:rPr>
              <a:t>	</a:t>
            </a:r>
            <a:r>
              <a:rPr lang="en-US" altLang="ja-JP" sz="2200" i="1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ja-JP" sz="2200" i="1" dirty="0">
                <a:ea typeface="ＭＳ Ｐゴシック" panose="020B0600070205080204" pitchFamily="34" charset="-128"/>
              </a:rPr>
              <a:t> </a:t>
            </a:r>
            <a:r>
              <a:rPr lang="en-US" altLang="ja-JP" sz="2200" dirty="0">
                <a:ea typeface="ＭＳ Ｐゴシック" panose="020B0600070205080204" pitchFamily="34" charset="-128"/>
              </a:rPr>
              <a:t>is the number of iterations. </a:t>
            </a:r>
          </a:p>
          <a:p>
            <a:pPr lvl="1">
              <a:lnSpc>
                <a:spcPct val="160000"/>
              </a:lnSpc>
            </a:pPr>
            <a:r>
              <a:rPr lang="en-US" altLang="ja-JP" sz="2200" dirty="0">
                <a:ea typeface="ＭＳ Ｐゴシック" panose="020B0600070205080204" pitchFamily="34" charset="-128"/>
              </a:rPr>
              <a:t>Since both </a:t>
            </a:r>
            <a:r>
              <a:rPr lang="en-US" altLang="ja-JP" sz="2200" i="1" dirty="0">
                <a:ea typeface="ＭＳ Ｐゴシック" panose="020B0600070205080204" pitchFamily="34" charset="-128"/>
              </a:rPr>
              <a:t>k</a:t>
            </a:r>
            <a:r>
              <a:rPr lang="en-US" altLang="ja-JP" sz="2200" dirty="0">
                <a:ea typeface="ＭＳ Ｐゴシック" panose="020B0600070205080204" pitchFamily="34" charset="-128"/>
              </a:rPr>
              <a:t> and </a:t>
            </a:r>
            <a:r>
              <a:rPr lang="en-US" altLang="ja-JP" sz="2200" i="1" dirty="0">
                <a:ea typeface="ＭＳ Ｐゴシック" panose="020B0600070205080204" pitchFamily="34" charset="-128"/>
              </a:rPr>
              <a:t>t</a:t>
            </a:r>
            <a:r>
              <a:rPr lang="en-US" altLang="ja-JP" sz="2200" dirty="0">
                <a:ea typeface="ＭＳ Ｐゴシック" panose="020B0600070205080204" pitchFamily="34" charset="-128"/>
              </a:rPr>
              <a:t> are small. </a:t>
            </a:r>
            <a:r>
              <a:rPr lang="en-US" altLang="ja-JP" sz="2200" i="1" dirty="0">
                <a:ea typeface="ＭＳ Ｐゴシック" panose="020B0600070205080204" pitchFamily="34" charset="-128"/>
              </a:rPr>
              <a:t>k</a:t>
            </a:r>
            <a:r>
              <a:rPr lang="en-US" altLang="ja-JP" sz="2200" dirty="0">
                <a:ea typeface="ＭＳ Ｐゴシック" panose="020B0600070205080204" pitchFamily="34" charset="-128"/>
              </a:rPr>
              <a:t>-means is considered a linear algorithm. </a:t>
            </a:r>
          </a:p>
          <a:p>
            <a:pPr>
              <a:lnSpc>
                <a:spcPct val="160000"/>
              </a:lnSpc>
            </a:pPr>
            <a:r>
              <a:rPr lang="en-US" altLang="zh-CN" sz="2600" dirty="0">
                <a:solidFill>
                  <a:srgbClr val="FF0000"/>
                </a:solidFill>
                <a:ea typeface="宋体" panose="02010600030101010101" pitchFamily="2" charset="-122"/>
              </a:rPr>
              <a:t>K-means is the most popular clustering algorithm.</a:t>
            </a:r>
          </a:p>
          <a:p>
            <a:pPr>
              <a:lnSpc>
                <a:spcPct val="160000"/>
              </a:lnSpc>
            </a:pPr>
            <a:r>
              <a:rPr lang="en-US" altLang="zh-CN" sz="2500" dirty="0">
                <a:solidFill>
                  <a:srgbClr val="FF0000"/>
                </a:solidFill>
                <a:ea typeface="宋体" panose="02010600030101010101" pitchFamily="2" charset="-122"/>
              </a:rPr>
              <a:t>Note that: it terminates at a local optimum if SSE (Sum of Square Error) is used. The global optimum is hard to find due to its complexity. </a:t>
            </a:r>
            <a:endParaRPr lang="en-US" altLang="zh-CN" sz="26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3607D-CD09-1466-52EC-CEEEEFC1A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Weaknesses of k-means</a:t>
            </a:r>
            <a:endParaRPr lang="zh-CN" altLang="en-US" dirty="0">
              <a:solidFill>
                <a:srgbClr val="000000"/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784387" name="Rectangle 3">
            <a:extLst>
              <a:ext uri="{FF2B5EF4-FFF2-40B4-BE49-F238E27FC236}">
                <a16:creationId xmlns:a16="http://schemas.microsoft.com/office/drawing/2014/main" id="{21DF7095-7203-469C-B946-811A9E5234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The algorithm is only applicable if the mean is defined.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For categorical data, 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-mode - the centroid is represented by most frequent values.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The user needs to specify </a:t>
            </a:r>
            <a:r>
              <a:rPr lang="en-US" altLang="zh-CN" i="1" dirty="0">
                <a:solidFill>
                  <a:srgbClr val="FF0000"/>
                </a:solidFill>
                <a:ea typeface="宋体" panose="02010600030101010101" pitchFamily="2" charset="-122"/>
              </a:rPr>
              <a:t>k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The algorithm is sensitive to </a:t>
            </a:r>
            <a:r>
              <a:rPr lang="en-US" altLang="ja-JP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outliers</a:t>
            </a:r>
          </a:p>
          <a:p>
            <a:pPr lvl="1"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Outliers are data points that are very far away from other data points. </a:t>
            </a:r>
          </a:p>
          <a:p>
            <a:pPr lvl="1"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Outliers could be errors in the data recording or some special data points with very different values. 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725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411" name="Picture 3">
            <a:extLst>
              <a:ext uri="{FF2B5EF4-FFF2-40B4-BE49-F238E27FC236}">
                <a16:creationId xmlns:a16="http://schemas.microsoft.com/office/drawing/2014/main" id="{1240A587-876B-44B1-B859-80F2B0639ACC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482727"/>
            <a:ext cx="8229600" cy="4970463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B016725-11A1-B2FB-274E-21DA38A3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Weaknesses of k-means: Problems with outliers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470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5" name="Rectangle 3">
            <a:extLst>
              <a:ext uri="{FF2B5EF4-FFF2-40B4-BE49-F238E27FC236}">
                <a16:creationId xmlns:a16="http://schemas.microsoft.com/office/drawing/2014/main" id="{5080C1DC-5C87-482C-93A6-0535F7F357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010400" cy="464502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ja-JP" sz="2600" dirty="0">
                <a:ea typeface="ＭＳ Ｐゴシック" panose="020B0600070205080204" pitchFamily="34" charset="-128"/>
              </a:rPr>
              <a:t>One method is to </a:t>
            </a:r>
            <a:r>
              <a:rPr lang="en-US" altLang="ja-JP" sz="2600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remove </a:t>
            </a:r>
            <a:r>
              <a:rPr lang="en-US" altLang="ja-JP" sz="2600" dirty="0">
                <a:ea typeface="ＭＳ Ｐゴシック" panose="020B0600070205080204" pitchFamily="34" charset="-128"/>
              </a:rPr>
              <a:t>some data points in the clustering process that are much further away from the centroids than other data points. </a:t>
            </a:r>
          </a:p>
          <a:p>
            <a:pPr lvl="1">
              <a:lnSpc>
                <a:spcPct val="150000"/>
              </a:lnSpc>
            </a:pPr>
            <a:r>
              <a:rPr lang="en-US" altLang="ja-JP" sz="2200" dirty="0">
                <a:ea typeface="ＭＳ Ｐゴシック" panose="020B0600070205080204" pitchFamily="34" charset="-128"/>
              </a:rPr>
              <a:t>To be safe, we may want to monitor these possible outliers over a few iterations and then decide to remove them. </a:t>
            </a:r>
          </a:p>
          <a:p>
            <a:pPr>
              <a:lnSpc>
                <a:spcPct val="150000"/>
              </a:lnSpc>
            </a:pPr>
            <a:r>
              <a:rPr lang="en-US" altLang="ja-JP" sz="2600" dirty="0">
                <a:ea typeface="ＭＳ Ｐゴシック" panose="020B0600070205080204" pitchFamily="34" charset="-128"/>
              </a:rPr>
              <a:t>Another method is to perform </a:t>
            </a:r>
            <a:r>
              <a:rPr lang="en-US" altLang="ja-JP" sz="2600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random sampling</a:t>
            </a:r>
            <a:r>
              <a:rPr lang="en-US" altLang="ja-JP" sz="2600" dirty="0">
                <a:ea typeface="ＭＳ Ｐゴシック" panose="020B0600070205080204" pitchFamily="34" charset="-128"/>
              </a:rPr>
              <a:t>. Since in sampling we only choose a small subset of the data points, the chance of selecting an outlier is very small. </a:t>
            </a:r>
          </a:p>
          <a:p>
            <a:pPr lvl="1"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</a:rPr>
              <a:t>Assign the rest of the data points to the clusters by distance or similarity comparison, or classification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23D586-A73D-4803-B7F0-ED88E2A3A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312" y="1981200"/>
            <a:ext cx="3028950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B6BF1E7-1D5A-0B31-3426-010D1EB13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Weaknesses of k-means: To deal with outliers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695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A0AF6-1FDC-5D77-5EBD-A7CF072E0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Weaknesses of k-means (</a:t>
            </a:r>
            <a:r>
              <a:rPr lang="en-US" altLang="zh-CN" dirty="0" err="1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cont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 …)</a:t>
            </a:r>
            <a:endParaRPr lang="zh-CN" altLang="en-US" dirty="0">
              <a:solidFill>
                <a:srgbClr val="000000"/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507EC15-1BCD-A853-0D23-045F499BB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3200" dirty="0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  <a:cs typeface="Arial" panose="020B0604020202090204" pitchFamily="34" charset="0"/>
              </a:rPr>
              <a:t>The algorithm is sensitive to initial seeds.</a:t>
            </a:r>
            <a:endParaRPr lang="en-US" altLang="zh-CN" sz="3200" dirty="0">
              <a:solidFill>
                <a:srgbClr val="C00000"/>
              </a:solidFill>
              <a:latin typeface="+mn-lt"/>
              <a:ea typeface="ＭＳ Ｐゴシック" panose="020B0600070205080204" pitchFamily="34" charset="-128"/>
              <a:cs typeface="Arial" panose="020B0604020202090204" pitchFamily="34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F11BA97-B593-2296-ABDB-6A7CE5ED0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57475" y="1676400"/>
            <a:ext cx="6877050" cy="4452938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859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solidFill>
                  <a:schemeClr val="bg1">
                    <a:lumMod val="65000"/>
                  </a:schemeClr>
                </a:solidFill>
                <a:sym typeface="+mn-ea"/>
              </a:rPr>
              <a:t> </a:t>
            </a:r>
            <a:r>
              <a:rPr lang="en-US" dirty="0">
                <a:sym typeface="+mn-ea"/>
              </a:rPr>
              <a:t>K-means</a:t>
            </a:r>
          </a:p>
          <a:p>
            <a:r>
              <a:rPr 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H</a:t>
            </a:r>
            <a:r>
              <a:rPr lang="en-US" dirty="0">
                <a:sym typeface="+mn-ea"/>
              </a:rPr>
              <a:t>ierarchical clustering</a:t>
            </a:r>
          </a:p>
          <a:p>
            <a:r>
              <a:rPr lang="en-US" dirty="0">
                <a:sym typeface="+mn-ea"/>
              </a:rPr>
              <a:t> Distance measure</a:t>
            </a:r>
          </a:p>
          <a:p>
            <a:r>
              <a:rPr 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Normalized cuts</a:t>
            </a:r>
          </a:p>
          <a:p>
            <a:r>
              <a:rPr lang="en-US" dirty="0">
                <a:sym typeface="+mn-ea"/>
              </a:rPr>
              <a:t> Spectral clustering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348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D3A3D73-D0CA-0B41-FAA9-D3E78AC0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Weaknesses of k-means (</a:t>
            </a:r>
            <a:r>
              <a:rPr lang="en-US" altLang="zh-CN" dirty="0" err="1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cont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 …)</a:t>
            </a:r>
            <a:endParaRPr lang="zh-CN" altLang="en-US" dirty="0">
              <a:solidFill>
                <a:srgbClr val="000000"/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50723D5-FFE7-F355-A8DF-F29E8DFF2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  <a:cs typeface="Arial" panose="020B0604020202090204" pitchFamily="34" charset="0"/>
              </a:rPr>
              <a:t>If we use different seeds: good results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A5A8174-8147-FF0D-ABCA-0955AC305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3806" y="1752600"/>
            <a:ext cx="7164387" cy="4429125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6">
            <a:extLst>
              <a:ext uri="{FF2B5EF4-FFF2-40B4-BE49-F238E27FC236}">
                <a16:creationId xmlns:a16="http://schemas.microsoft.com/office/drawing/2014/main" id="{318DE86D-B4F6-6E40-1078-6D47B374E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0011" y="1981200"/>
            <a:ext cx="259238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spcBef>
                <a:spcPct val="50000"/>
              </a:spcBef>
            </a:pPr>
            <a:r>
              <a:rPr lang="en-US" altLang="zh-CN" sz="2000" dirty="0">
                <a:ea typeface="宋体" panose="02010600030101010101" pitchFamily="2" charset="-122"/>
              </a:rPr>
              <a:t>There are some methods to help choose good seeds</a:t>
            </a:r>
          </a:p>
        </p:txBody>
      </p:sp>
    </p:spTree>
    <p:extLst>
      <p:ext uri="{BB962C8B-B14F-4D97-AF65-F5344CB8AC3E}">
        <p14:creationId xmlns:p14="http://schemas.microsoft.com/office/powerpoint/2010/main" val="2050623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8" name="Text Box 6">
            <a:extLst>
              <a:ext uri="{FF2B5EF4-FFF2-40B4-BE49-F238E27FC236}">
                <a16:creationId xmlns:a16="http://schemas.microsoft.com/office/drawing/2014/main" id="{0E968AEC-2E5D-4B8C-BF60-8223872B1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2850" y="3213100"/>
            <a:ext cx="5032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+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95F3C7D-3E9B-FD95-2E7F-F6FFE9C4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Weaknesses of k-means (</a:t>
            </a:r>
            <a:r>
              <a:rPr lang="en-US" altLang="zh-CN" dirty="0" err="1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cont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 …)</a:t>
            </a:r>
            <a:endParaRPr lang="zh-CN" altLang="en-US" dirty="0">
              <a:solidFill>
                <a:srgbClr val="000000"/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CE55D5A-2035-F122-8251-B100EA990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3200" dirty="0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  <a:cs typeface="Arial" panose="020B0604020202090204" pitchFamily="34" charset="0"/>
              </a:rPr>
              <a:t>The k-means algorithm is not suitable for discovering clusters that are not hyper-ellipsoids (or hyper-spheres). </a:t>
            </a:r>
            <a:endParaRPr lang="en-US" altLang="zh-CN" sz="3200" dirty="0">
              <a:solidFill>
                <a:srgbClr val="C00000"/>
              </a:solidFill>
              <a:latin typeface="+mn-lt"/>
              <a:ea typeface="ＭＳ Ｐゴシック" panose="020B0600070205080204" pitchFamily="34" charset="-128"/>
              <a:cs typeface="Arial" panose="020B0604020202090204" pitchFamily="34" charset="0"/>
            </a:endParaRPr>
          </a:p>
          <a:p>
            <a:endParaRPr lang="zh-CN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4D36FE4-EA3B-B671-1A06-70F5FA304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74056" y="2389058"/>
            <a:ext cx="8243887" cy="3470275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7266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65B8C-802B-17C2-4A82-B0BB7052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Hyperparameter Selection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071255-38E2-33D1-7D7D-85C9B86CF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K’s selection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Cluster center initialization</a:t>
            </a:r>
          </a:p>
          <a:p>
            <a:pPr lvl="1"/>
            <a:r>
              <a:rPr kumimoji="1" lang="en" altLang="zh-CN" dirty="0"/>
              <a:t>Random points/sample points larger than the minimum spacing</a:t>
            </a:r>
          </a:p>
          <a:p>
            <a:pPr lvl="1"/>
            <a:r>
              <a:rPr kumimoji="1" lang="en" altLang="zh-CN" dirty="0"/>
              <a:t>K sample points farthest from each other</a:t>
            </a:r>
          </a:p>
          <a:p>
            <a:pPr lvl="1"/>
            <a:r>
              <a:rPr kumimoji="1" lang="en" altLang="zh-CN" dirty="0"/>
              <a:t>K equidistant grid points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D797B7-AE93-A501-FB2B-F153DF87A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409" y="954029"/>
            <a:ext cx="5280991" cy="343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19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45069-3974-A54F-609C-C5333EF0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K-means summary</a:t>
            </a:r>
            <a:endParaRPr lang="zh-CN" altLang="en-US" dirty="0">
              <a:solidFill>
                <a:srgbClr val="000000"/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793603" name="AutoShape 3">
            <a:extLst>
              <a:ext uri="{FF2B5EF4-FFF2-40B4-BE49-F238E27FC236}">
                <a16:creationId xmlns:a16="http://schemas.microsoft.com/office/drawing/2014/main" id="{258B2B24-FAF9-4F32-ABE3-20FAF685EAE5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ja-JP" sz="3200" dirty="0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  <a:cs typeface="Arial" panose="020B0604020202090204" pitchFamily="34" charset="0"/>
              </a:rPr>
              <a:t>Despite weaknesses, k-means is still the most popular algorithm due to its simplicity</a:t>
            </a:r>
            <a:r>
              <a:rPr lang="zh-CN" altLang="en-US" sz="3200" dirty="0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  <a:cs typeface="Arial" panose="020B0604020202090204" pitchFamily="34" charset="0"/>
              </a:rPr>
              <a:t>and</a:t>
            </a:r>
            <a:r>
              <a:rPr lang="en-US" altLang="ja-JP" sz="3200" dirty="0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  <a:cs typeface="Arial" panose="020B0604020202090204" pitchFamily="34" charset="0"/>
              </a:rPr>
              <a:t> efficiency</a:t>
            </a:r>
          </a:p>
          <a:p>
            <a:pPr lvl="1">
              <a:lnSpc>
                <a:spcPct val="110000"/>
              </a:lnSpc>
            </a:pPr>
            <a:r>
              <a:rPr lang="en-US" altLang="ja-JP" sz="2800" dirty="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Arial" panose="020B0604020202090204" pitchFamily="34" charset="0"/>
              </a:rPr>
              <a:t>Other clustering algorithms have their own lists of weaknesses.</a:t>
            </a:r>
          </a:p>
          <a:p>
            <a:pPr>
              <a:lnSpc>
                <a:spcPct val="110000"/>
              </a:lnSpc>
            </a:pPr>
            <a:r>
              <a:rPr lang="en-US" altLang="ja-JP" sz="3200" dirty="0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  <a:cs typeface="Arial" panose="020B0604020202090204" pitchFamily="34" charset="0"/>
              </a:rPr>
              <a:t>No clear evidence that any other clustering algorithm performs better in general </a:t>
            </a:r>
          </a:p>
          <a:p>
            <a:pPr lvl="1">
              <a:lnSpc>
                <a:spcPct val="110000"/>
              </a:lnSpc>
            </a:pPr>
            <a:r>
              <a:rPr lang="en-US" altLang="ja-JP" sz="2800" dirty="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Arial" panose="020B0604020202090204" pitchFamily="34" charset="0"/>
              </a:rPr>
              <a:t>Although they may be more suitable for some specific types of data or applications. </a:t>
            </a:r>
          </a:p>
          <a:p>
            <a:pPr>
              <a:lnSpc>
                <a:spcPct val="110000"/>
              </a:lnSpc>
            </a:pPr>
            <a:r>
              <a:rPr lang="en-US" altLang="ja-JP" sz="3200" dirty="0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  <a:cs typeface="Arial" panose="020B0604020202090204" pitchFamily="34" charset="0"/>
              </a:rPr>
              <a:t>Comparing different clustering algorithms is a difficult task. No one knows the correct clusters!</a:t>
            </a:r>
            <a:endParaRPr lang="en-US" altLang="zh-CN" sz="3200" dirty="0">
              <a:solidFill>
                <a:srgbClr val="C00000"/>
              </a:solidFill>
              <a:latin typeface="+mn-lt"/>
              <a:ea typeface="ＭＳ Ｐゴシック" panose="020B0600070205080204" pitchFamily="34" charset="-128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83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25D46-6EC8-8511-F406-B7AA9ED0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Common ways to represent clusters </a:t>
            </a:r>
            <a:endParaRPr lang="zh-CN" altLang="en-US" dirty="0">
              <a:solidFill>
                <a:srgbClr val="000000"/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794627" name="Rectangle 3">
            <a:extLst>
              <a:ext uri="{FF2B5EF4-FFF2-40B4-BE49-F238E27FC236}">
                <a16:creationId xmlns:a16="http://schemas.microsoft.com/office/drawing/2014/main" id="{87D5FE25-F190-49F8-8CB2-438D0D6395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ja-JP" sz="3200" dirty="0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  <a:cs typeface="Arial" panose="020B0604020202090204" pitchFamily="34" charset="0"/>
              </a:rPr>
              <a:t>Use the centroid of each cluster to represent the cluster. </a:t>
            </a:r>
          </a:p>
          <a:p>
            <a:pPr marL="307975" lvl="2">
              <a:lnSpc>
                <a:spcPct val="110000"/>
              </a:lnSpc>
              <a:spcBef>
                <a:spcPts val="340"/>
              </a:spcBef>
            </a:pPr>
            <a:r>
              <a:rPr lang="en-US" altLang="ja-JP" sz="2800" dirty="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Arial" panose="020B0604020202090204" pitchFamily="34" charset="0"/>
              </a:rPr>
              <a:t>Compute the radius and standard deviation of the cluster to determine its spread in each dimension.</a:t>
            </a:r>
          </a:p>
          <a:p>
            <a:pPr marL="307975" lvl="2">
              <a:lnSpc>
                <a:spcPct val="110000"/>
              </a:lnSpc>
              <a:spcBef>
                <a:spcPts val="340"/>
              </a:spcBef>
            </a:pPr>
            <a:r>
              <a:rPr lang="en-US" altLang="ja-JP" sz="2800" dirty="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Arial" panose="020B0604020202090204" pitchFamily="34" charset="0"/>
              </a:rPr>
              <a:t>The centroid representation alone works well if the clusters are of hyper-spherical shape.</a:t>
            </a:r>
          </a:p>
          <a:p>
            <a:pPr marL="307975" lvl="2">
              <a:lnSpc>
                <a:spcPct val="110000"/>
              </a:lnSpc>
              <a:spcBef>
                <a:spcPts val="340"/>
              </a:spcBef>
            </a:pPr>
            <a:r>
              <a:rPr lang="en-US" altLang="ja-JP" sz="2800" dirty="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Arial" panose="020B0604020202090204" pitchFamily="34" charset="0"/>
              </a:rPr>
              <a:t>If clusters are elongated or are of other shapes, centroids are not sufficient. </a:t>
            </a:r>
            <a:endParaRPr lang="en-US" altLang="zh-CN" sz="2800" dirty="0">
              <a:solidFill>
                <a:srgbClr val="000000"/>
              </a:solidFill>
              <a:latin typeface="+mn-lt"/>
              <a:ea typeface="ＭＳ Ｐゴシック" panose="020B0600070205080204" pitchFamily="34" charset="-128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25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1" name="Rectangle 3">
            <a:extLst>
              <a:ext uri="{FF2B5EF4-FFF2-40B4-BE49-F238E27FC236}">
                <a16:creationId xmlns:a16="http://schemas.microsoft.com/office/drawing/2014/main" id="{E91774D4-05C5-4035-8D1F-F0F61621DDC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066800"/>
            <a:ext cx="5638800" cy="5257800"/>
          </a:xfrm>
        </p:spPr>
        <p:txBody>
          <a:bodyPr>
            <a:normAutofit/>
          </a:bodyPr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All the data points in a cluster are regarded to have the same class label, e.g., the cluster ID. 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Run a supervised learning algorithm on the data to find a classification model. 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795652" name="Picture 4">
            <a:extLst>
              <a:ext uri="{FF2B5EF4-FFF2-40B4-BE49-F238E27FC236}">
                <a16:creationId xmlns:a16="http://schemas.microsoft.com/office/drawing/2014/main" id="{A62C56A2-254C-4B27-9942-6805382A8696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4201" y="1300164"/>
            <a:ext cx="4391025" cy="2998787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795654" name="Picture 6">
            <a:extLst>
              <a:ext uri="{FF2B5EF4-FFF2-40B4-BE49-F238E27FC236}">
                <a16:creationId xmlns:a16="http://schemas.microsoft.com/office/drawing/2014/main" id="{EA74E1EF-BBC4-4ED3-8EEE-3EFBEEDFA575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51639" y="4648200"/>
            <a:ext cx="4573587" cy="1506538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FA901F6-5502-2490-6EE9-34B157C32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5"/>
            <a:ext cx="10972801" cy="56038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Using classification model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6459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23" name="Rectangle 3">
            <a:extLst>
              <a:ext uri="{FF2B5EF4-FFF2-40B4-BE49-F238E27FC236}">
                <a16:creationId xmlns:a16="http://schemas.microsoft.com/office/drawing/2014/main" id="{0C3F354F-F29D-4E6C-9D3C-ABB386A4F04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066801"/>
            <a:ext cx="5383398" cy="5064126"/>
          </a:xfrm>
        </p:spPr>
        <p:txBody>
          <a:bodyPr>
            <a:normAutofit/>
          </a:bodyPr>
          <a:lstStyle/>
          <a:p>
            <a:r>
              <a:rPr lang="en-US" altLang="ja-JP" dirty="0"/>
              <a:t>This method is mainly for the clustering of categorical data (e.g., k-mode clustering). </a:t>
            </a:r>
          </a:p>
          <a:p>
            <a:r>
              <a:rPr lang="en-US" altLang="ja-JP" dirty="0"/>
              <a:t>The primary method used in text clustering is where a small set of frequent words in each cluster is selected to represent the cluster. 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FDF9CF-ACA1-443D-A179-CD20BA4EF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400" y="1600202"/>
            <a:ext cx="4871746" cy="4530725"/>
          </a:xfrm>
          <a:prstGeom prst="rect">
            <a:avLst/>
          </a:prstGeom>
          <a:noFill/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508C221F-3EDD-6C56-25AA-56BD7675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5"/>
            <a:ext cx="10972801" cy="636585"/>
          </a:xfrm>
        </p:spPr>
        <p:txBody>
          <a:bodyPr/>
          <a:lstStyle/>
          <a:p>
            <a:r>
              <a:rPr lang="en-US" altLang="ja-JP" dirty="0"/>
              <a:t>Use frequent values to represent cluster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58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7" name="Rectangle 3">
            <a:extLst>
              <a:ext uri="{FF2B5EF4-FFF2-40B4-BE49-F238E27FC236}">
                <a16:creationId xmlns:a16="http://schemas.microsoft.com/office/drawing/2014/main" id="{B9785E4D-023D-45DC-A020-A9363CC67E4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112044"/>
            <a:ext cx="6553200" cy="51363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sz="2600" dirty="0">
                <a:ea typeface="ＭＳ Ｐゴシック" panose="020B0600070205080204" pitchFamily="34" charset="-128"/>
              </a:rPr>
              <a:t>Hyper-elliptical and hyper-spherical clusters are usually easy to represent, using their centroid together with spreads.</a:t>
            </a:r>
          </a:p>
          <a:p>
            <a:pPr>
              <a:lnSpc>
                <a:spcPct val="150000"/>
              </a:lnSpc>
            </a:pPr>
            <a:r>
              <a:rPr lang="en-US" altLang="ja-JP" sz="26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Irregular shape clusters are hard to represent</a:t>
            </a:r>
            <a:r>
              <a:rPr lang="en-US" altLang="ja-JP" sz="2600" dirty="0">
                <a:ea typeface="ＭＳ Ｐゴシック" panose="020B0600070205080204" pitchFamily="34" charset="-128"/>
              </a:rPr>
              <a:t>. They may not be useful in some applications.</a:t>
            </a:r>
          </a:p>
          <a:p>
            <a:pPr lvl="1">
              <a:lnSpc>
                <a:spcPct val="150000"/>
              </a:lnSpc>
            </a:pPr>
            <a:r>
              <a:rPr lang="en-US" altLang="ja-JP" sz="2200" dirty="0">
                <a:ea typeface="ＭＳ Ｐゴシック" panose="020B0600070205080204" pitchFamily="34" charset="-128"/>
              </a:rPr>
              <a:t>Using centroids are not suitable (upper figure) in general</a:t>
            </a:r>
          </a:p>
          <a:p>
            <a:pPr lvl="1">
              <a:lnSpc>
                <a:spcPct val="150000"/>
              </a:lnSpc>
            </a:pPr>
            <a:r>
              <a:rPr lang="en-US" altLang="ja-JP" sz="2200" dirty="0">
                <a:ea typeface="ＭＳ Ｐゴシック" panose="020B0600070205080204" pitchFamily="34" charset="-128"/>
              </a:rPr>
              <a:t>K-means clusters may be more useful (lower figure), e.g., for making 2 size T-shirts.  </a:t>
            </a:r>
            <a:endParaRPr lang="en-US" altLang="zh-CN" sz="2200" dirty="0">
              <a:ea typeface="宋体" panose="02010600030101010101" pitchFamily="2" charset="-122"/>
            </a:endParaRPr>
          </a:p>
        </p:txBody>
      </p:sp>
      <p:pic>
        <p:nvPicPr>
          <p:cNvPr id="799748" name="Picture 4">
            <a:extLst>
              <a:ext uri="{FF2B5EF4-FFF2-40B4-BE49-F238E27FC236}">
                <a16:creationId xmlns:a16="http://schemas.microsoft.com/office/drawing/2014/main" id="{A11FFBAA-892A-474A-A764-7EC7CF0CA9B1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29600" y="990600"/>
            <a:ext cx="2736850" cy="2551113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799753" name="Picture 9">
            <a:extLst>
              <a:ext uri="{FF2B5EF4-FFF2-40B4-BE49-F238E27FC236}">
                <a16:creationId xmlns:a16="http://schemas.microsoft.com/office/drawing/2014/main" id="{05D937E6-855A-4AA9-892A-EC2C6764863F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29600" y="3700798"/>
            <a:ext cx="2736850" cy="2643187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FEB8185-E973-26EB-F951-C5B57271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5"/>
            <a:ext cx="10972801" cy="636585"/>
          </a:xfrm>
        </p:spPr>
        <p:txBody>
          <a:bodyPr/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Clusters of arbitrary shapes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2204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FCD82-F589-E55C-6849-1FE124BA8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4AB5B0F9-9468-F1FF-F10E-61805C9DB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3827780"/>
            <a:ext cx="6457950" cy="1280795"/>
          </a:xfrm>
        </p:spPr>
        <p:txBody>
          <a:bodyPr/>
          <a:lstStyle/>
          <a:p>
            <a:r>
              <a:rPr lang="en-US" altLang="zh-CN" dirty="0"/>
              <a:t>Chapter 6.2: </a:t>
            </a:r>
            <a:r>
              <a:rPr lang="en-US" altLang="ja-JP" dirty="0">
                <a:ea typeface="ＭＳ Ｐゴシック" panose="020B0600070205080204" pitchFamily="34" charset="-128"/>
              </a:rPr>
              <a:t>Hierarchical Clustering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700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7FB8E-A711-648A-0D35-53DEFF7B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Hierarchical Clustering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410295-F3EF-E08C-BCAA-CA5B3F8A0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ea typeface="宋体" panose="02010600030101010101" pitchFamily="2" charset="-122"/>
              </a:rPr>
              <a:t>Produce a nested sequence of clusters, a </a:t>
            </a:r>
            <a:r>
              <a:rPr lang="en-US" altLang="zh-CN" sz="3200" dirty="0">
                <a:solidFill>
                  <a:schemeClr val="tx2">
                    <a:lumMod val="90000"/>
                  </a:schemeClr>
                </a:solidFill>
                <a:ea typeface="宋体" panose="02010600030101010101" pitchFamily="2" charset="-122"/>
              </a:rPr>
              <a:t>tree</a:t>
            </a:r>
            <a:r>
              <a:rPr lang="en-US" altLang="zh-CN" sz="3200" dirty="0">
                <a:ea typeface="宋体" panose="02010600030101010101" pitchFamily="2" charset="-122"/>
              </a:rPr>
              <a:t>, also called </a:t>
            </a:r>
            <a:r>
              <a:rPr lang="en-US" altLang="zh-CN" sz="3200" dirty="0">
                <a:solidFill>
                  <a:schemeClr val="tx2">
                    <a:lumMod val="90000"/>
                  </a:schemeClr>
                </a:solidFill>
                <a:ea typeface="宋体" panose="02010600030101010101" pitchFamily="2" charset="-122"/>
              </a:rPr>
              <a:t>Dendrogram.</a:t>
            </a:r>
          </a:p>
          <a:p>
            <a:endParaRPr lang="zh-CN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E99C694-6700-517C-54F5-DED882D8F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3975" y="2041525"/>
            <a:ext cx="4464050" cy="3825875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589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Typical Supervised Learning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006177"/>
            <a:ext cx="10972800" cy="53790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05200" y="548249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Regression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91400" y="54824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Classification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7" name="Rectangle 3">
            <a:extLst>
              <a:ext uri="{FF2B5EF4-FFF2-40B4-BE49-F238E27FC236}">
                <a16:creationId xmlns:a16="http://schemas.microsoft.com/office/drawing/2014/main" id="{ABA15BF6-D126-479E-A68F-A0D0B06D05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6120680" cy="478948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solidFill>
                  <a:srgbClr val="FF0000"/>
                </a:solidFill>
                <a:ea typeface="宋体" panose="02010600030101010101" pitchFamily="2" charset="-122"/>
              </a:rPr>
              <a:t>Agglomerative (bottom up) clustering</a:t>
            </a:r>
            <a:r>
              <a:rPr lang="en-US" altLang="zh-CN" sz="2600" dirty="0">
                <a:ea typeface="宋体" panose="02010600030101010101" pitchFamily="2" charset="-122"/>
              </a:rPr>
              <a:t>: It builds the dendrogram (tree) from the bottom level, and </a:t>
            </a:r>
          </a:p>
          <a:p>
            <a:pPr lvl="1"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</a:rPr>
              <a:t>merges the most similar (or nearest) pair of clusters </a:t>
            </a:r>
          </a:p>
          <a:p>
            <a:pPr lvl="1"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</a:rPr>
              <a:t>stops when all the data points are merged into a single cluster (i.e., the </a:t>
            </a:r>
            <a:r>
              <a:rPr lang="en-US" altLang="zh-CN" sz="2200" dirty="0">
                <a:solidFill>
                  <a:schemeClr val="tx2">
                    <a:lumMod val="90000"/>
                  </a:schemeClr>
                </a:solidFill>
                <a:ea typeface="宋体" panose="02010600030101010101" pitchFamily="2" charset="-122"/>
              </a:rPr>
              <a:t>root cluster</a:t>
            </a:r>
            <a:r>
              <a:rPr lang="en-US" altLang="zh-CN" sz="2200" dirty="0">
                <a:ea typeface="宋体" panose="02010600030101010101" pitchFamily="2" charset="-122"/>
              </a:rPr>
              <a:t>). </a:t>
            </a:r>
            <a:endParaRPr lang="en-US" altLang="zh-CN" sz="2200" b="1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600" dirty="0">
                <a:solidFill>
                  <a:srgbClr val="FF0000"/>
                </a:solidFill>
                <a:ea typeface="宋体" panose="02010600030101010101" pitchFamily="2" charset="-122"/>
              </a:rPr>
              <a:t>Divisive (top down) clustering</a:t>
            </a:r>
            <a:r>
              <a:rPr lang="en-US" altLang="zh-CN" sz="2600" dirty="0">
                <a:ea typeface="宋体" panose="02010600030101010101" pitchFamily="2" charset="-122"/>
              </a:rPr>
              <a:t>: It starts with all data points in one cluster, the root. </a:t>
            </a:r>
          </a:p>
          <a:p>
            <a:pPr lvl="1"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</a:rPr>
              <a:t>Splits the root into a set of child clusters. Each child cluster is recursively divided further </a:t>
            </a:r>
          </a:p>
          <a:p>
            <a:pPr lvl="1"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</a:rPr>
              <a:t>stops when only singleton clusters of individual data points remain, i.e., each cluster with only a single point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8DF901-9510-477A-81FF-1635FF159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2057400"/>
            <a:ext cx="4288881" cy="2836008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8B86C98B-8FA3-D2F3-D4FE-A5DF800A2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Types of hierarchical clustering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10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951E3-C7D3-7D07-BF26-FC1B245C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聚合（</a:t>
            </a:r>
            <a:r>
              <a:rPr kumimoji="1" lang="en-US" altLang="zh-CN" dirty="0"/>
              <a:t>agglomerative</a:t>
            </a:r>
            <a:r>
              <a:rPr kumimoji="1" lang="zh-CN" altLang="en-US" dirty="0"/>
              <a:t>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646FEFF-B929-F458-F246-BA923EDA3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561" y="990600"/>
            <a:ext cx="10932878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21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915" name="Picture 3">
            <a:extLst>
              <a:ext uri="{FF2B5EF4-FFF2-40B4-BE49-F238E27FC236}">
                <a16:creationId xmlns:a16="http://schemas.microsoft.com/office/drawing/2014/main" id="{4BBF7A95-F5DB-4F83-961A-72B37BC2606F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846" y="1752600"/>
            <a:ext cx="6743890" cy="3127375"/>
          </a:xfr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B6DE318-22E8-473D-91D3-EEC7EE92D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738" y="1520826"/>
            <a:ext cx="4019550" cy="39147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F89675D-8651-E58E-BF0E-83B2DA46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Agglomerative clustering algorithm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98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9F6DC-534A-2DBC-07DB-141C5BB6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分裂（</a:t>
            </a:r>
            <a:r>
              <a:rPr kumimoji="1" lang="en-US" altLang="zh-CN" dirty="0"/>
              <a:t>divisive</a:t>
            </a:r>
            <a:r>
              <a:rPr kumimoji="1" lang="zh-CN" altLang="en-US" dirty="0"/>
              <a:t>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BE04D1E-C24B-09CD-3CC9-F21DAEE4A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172" y="990600"/>
            <a:ext cx="1095565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780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939" name="Picture 3">
            <a:extLst>
              <a:ext uri="{FF2B5EF4-FFF2-40B4-BE49-F238E27FC236}">
                <a16:creationId xmlns:a16="http://schemas.microsoft.com/office/drawing/2014/main" id="{4B674829-D705-441C-8178-99AE9A380486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010ABAD-C7DF-2868-3086-48CBC264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An example: working of the algorithm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698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46A3D3-4562-4A5E-559A-2CC7BA311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Advantages and Disadvantages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2E6A86-8601-9EF6-BA94-4E072813AB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Simple to implement and easy to understand.</a:t>
                </a:r>
              </a:p>
              <a:p>
                <a:r>
                  <a:rPr kumimoji="1" lang="en" altLang="zh-CN" dirty="0"/>
                  <a:t>The selection of merge points/split points is not very easy.</a:t>
                </a:r>
              </a:p>
              <a:p>
                <a:r>
                  <a:rPr kumimoji="1" lang="en" altLang="zh-CN" dirty="0"/>
                  <a:t>The merge/split operations cannot be undone.</a:t>
                </a:r>
              </a:p>
              <a:p>
                <a:r>
                  <a:rPr kumimoji="1" lang="en" altLang="zh-CN" dirty="0"/>
                  <a:t>Large datasets are not suitable.</a:t>
                </a:r>
              </a:p>
              <a:p>
                <a:r>
                  <a:rPr kumimoji="1" lang="en-US" altLang="zh-CN" dirty="0"/>
                  <a:t>Low efficiency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zh-CN" dirty="0"/>
                  <a:t> is # iterations</a:t>
                </a:r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zh-CN" dirty="0"/>
                  <a:t> is # samples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2E6A86-8601-9EF6-BA94-4E072813A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1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3697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872A1-EDC9-012E-5A2F-E785474F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537C3C23-198C-D801-0C1B-19BAFFD61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3827780"/>
            <a:ext cx="6457950" cy="1280795"/>
          </a:xfrm>
        </p:spPr>
        <p:txBody>
          <a:bodyPr/>
          <a:lstStyle/>
          <a:p>
            <a:r>
              <a:rPr lang="en-US" altLang="zh-CN" dirty="0"/>
              <a:t>Chapter 6.3: </a:t>
            </a:r>
            <a:r>
              <a:rPr lang="en-US" altLang="ja-JP" dirty="0">
                <a:ea typeface="ＭＳ Ｐゴシック" panose="020B0600070205080204" pitchFamily="34" charset="-128"/>
              </a:rPr>
              <a:t>Distance Measure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9405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A6A565F-A583-54F5-E365-AC653B4C5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Measuring the distance of two clusters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2D324D-6E91-2478-FEFE-81EF01B7C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54102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 few ways to measure the distance of two clusters.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Results in different variations of the algorithm.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Single link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Complete link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Average link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Centroids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…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6DB347-BE2E-4B3F-A5D9-C371B8CBD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116916"/>
            <a:ext cx="6851022" cy="275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2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987" name="Rectangle 3">
            <a:extLst>
              <a:ext uri="{FF2B5EF4-FFF2-40B4-BE49-F238E27FC236}">
                <a16:creationId xmlns:a16="http://schemas.microsoft.com/office/drawing/2014/main" id="{A001F898-E903-45CA-9821-75C2C3F0C12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066800"/>
            <a:ext cx="5486400" cy="5181599"/>
          </a:xfrm>
        </p:spPr>
        <p:txBody>
          <a:bodyPr>
            <a:normAutofit/>
          </a:bodyPr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The distance between two clusters is the distance between two </a:t>
            </a:r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closest data points</a:t>
            </a:r>
            <a:r>
              <a:rPr lang="en-US" altLang="ja-JP" dirty="0">
                <a:ea typeface="ＭＳ Ｐゴシック" panose="020B0600070205080204" pitchFamily="34" charset="-128"/>
              </a:rPr>
              <a:t> in the two clusters, one data point from each cluster. 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It can find arbitrarily shaped clusters, but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It may cause the undesirable “</a:t>
            </a:r>
            <a:r>
              <a:rPr lang="en-US" altLang="ja-JP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chain effect</a:t>
            </a:r>
            <a:r>
              <a:rPr lang="en-US" altLang="ja-JP" dirty="0">
                <a:ea typeface="ＭＳ Ｐゴシック" panose="020B0600070205080204" pitchFamily="34" charset="-128"/>
              </a:rPr>
              <a:t>” by noisy points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809988" name="Picture 4">
            <a:extLst>
              <a:ext uri="{FF2B5EF4-FFF2-40B4-BE49-F238E27FC236}">
                <a16:creationId xmlns:a16="http://schemas.microsoft.com/office/drawing/2014/main" id="{22E97394-BC5F-4D4B-A569-6D809E4D59C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04283" y="1612860"/>
            <a:ext cx="4615729" cy="2654173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809990" name="Text Box 6">
            <a:extLst>
              <a:ext uri="{FF2B5EF4-FFF2-40B4-BE49-F238E27FC236}">
                <a16:creationId xmlns:a16="http://schemas.microsoft.com/office/drawing/2014/main" id="{F4AE9A2F-38AE-402A-AD69-BB82CB3D9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765" y="4414143"/>
            <a:ext cx="40687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	Two natural clusters are split into two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067D6C-7434-207D-0A1D-6618540CC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5"/>
            <a:ext cx="10972801" cy="63658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Single link method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6434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FC10D-E028-FB85-7814-5AEC6BE7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Complete link method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05BB08-5A42-55B6-D42C-DE2529BA2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The distance between two clusters is the distance of two </a:t>
            </a:r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furthest </a:t>
            </a:r>
            <a:r>
              <a:rPr lang="en-US" altLang="ja-JP" dirty="0">
                <a:ea typeface="ＭＳ Ｐゴシック" panose="020B0600070205080204" pitchFamily="34" charset="-128"/>
              </a:rPr>
              <a:t>data points in the two clusters. 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It is sensitive to outliers because they are far away</a:t>
            </a:r>
            <a:endParaRPr lang="en-US" altLang="zh-CN" dirty="0">
              <a:ea typeface="宋体" panose="02010600030101010101" pitchFamily="2" charset="-122"/>
            </a:endParaRPr>
          </a:p>
          <a:p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B89AAF-B077-2BF0-9420-8675D17F9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19500" y="3124200"/>
            <a:ext cx="4953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475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DA9FF0-3168-898C-CEFE-63EBD5EBEC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Supervised Learning</a:t>
                </a:r>
              </a:p>
              <a:p>
                <a:pPr lvl="1"/>
                <a:r>
                  <a:rPr lang="en-US" altLang="zh-CN" dirty="0"/>
                  <a:t>Build a mapping: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DA9FF0-3168-898C-CEFE-63EBD5EBEC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48" t="-1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4EFD74-858A-18EF-E11E-9F664A2596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dirty="0"/>
              <a:t>Unsupervised Learning</a:t>
            </a:r>
          </a:p>
          <a:p>
            <a:pPr lvl="1"/>
            <a:r>
              <a:rPr lang="en" altLang="zh-CN" dirty="0"/>
              <a:t>Learn some useful patterns from unlabeled data sets.</a:t>
            </a:r>
            <a:endParaRPr lang="zh-CN" altLang="en-US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64F935F0-B727-A12A-5285-B16151672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无监督学习（</a:t>
            </a:r>
            <a:r>
              <a:rPr lang="en-US" altLang="zh-CN" dirty="0"/>
              <a:t>Unsupervised Learning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2234DE-5D98-AC63-81DA-2BB648A26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667000"/>
            <a:ext cx="4495800" cy="3200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81FDF1-5EC9-19C0-6082-A31588FEB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300" y="2667000"/>
            <a:ext cx="43942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42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3" name="Rectangle 3">
            <a:extLst>
              <a:ext uri="{FF2B5EF4-FFF2-40B4-BE49-F238E27FC236}">
                <a16:creationId xmlns:a16="http://schemas.microsoft.com/office/drawing/2014/main" id="{BF399C9B-4F7B-4745-8F5F-C532E14654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6248400" cy="514826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Average link</a:t>
            </a:r>
            <a:r>
              <a:rPr lang="en-US" altLang="zh-CN" dirty="0">
                <a:ea typeface="宋体" panose="02010600030101010101" pitchFamily="2" charset="-122"/>
              </a:rPr>
              <a:t>: </a:t>
            </a:r>
            <a:r>
              <a:rPr lang="en-US" altLang="ja-JP" dirty="0">
                <a:ea typeface="ＭＳ Ｐゴシック" panose="020B0600070205080204" pitchFamily="34" charset="-128"/>
              </a:rPr>
              <a:t>A compromise between </a:t>
            </a:r>
          </a:p>
          <a:p>
            <a:pPr lvl="1"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The sensitivity of complete-link clustering to outliers and the tendency of single-link clustering to form long chains that do not correspond to the intuitive notion of clusters as compact, spherical objects. </a:t>
            </a:r>
          </a:p>
          <a:p>
            <a:pPr lvl="1"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In this method, </a:t>
            </a:r>
            <a:r>
              <a:rPr lang="en-US" altLang="ja-JP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the distance between two clusters is the average distance of all pair-wise distances between the data points in two clusters</a:t>
            </a:r>
            <a:r>
              <a:rPr lang="en-US" altLang="ja-JP" dirty="0">
                <a:ea typeface="ＭＳ Ｐゴシック" panose="020B0600070205080204" pitchFamily="34" charset="-128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Centroid method</a:t>
            </a:r>
            <a:r>
              <a:rPr lang="en-US" altLang="ja-JP" dirty="0">
                <a:ea typeface="ＭＳ Ｐゴシック" panose="020B0600070205080204" pitchFamily="34" charset="-128"/>
              </a:rPr>
              <a:t>: In this method, the distance between two clusters is the distance between their centroids 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7C035B-EE27-4722-B3B1-54C2BCA0C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243729"/>
            <a:ext cx="4466085" cy="3352800"/>
          </a:xfrm>
          <a:prstGeom prst="rect">
            <a:avLst/>
          </a:prstGeom>
        </p:spPr>
      </p:pic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EBFFB87A-F48A-428E-AE68-1363AC588C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9" y="4943938"/>
            <a:ext cx="1143000" cy="11430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A2893FF6-C615-BBAF-4C0B-8DD254F5C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Average link and centroid methods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718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0C517-70C6-4F21-9A14-C05974801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The complexity</a:t>
            </a:r>
            <a:endParaRPr kumimoji="1" lang="zh-CN" altLang="en-US" dirty="0"/>
          </a:p>
        </p:txBody>
      </p:sp>
      <p:sp>
        <p:nvSpPr>
          <p:cNvPr id="815107" name="Rectangle 3">
            <a:extLst>
              <a:ext uri="{FF2B5EF4-FFF2-40B4-BE49-F238E27FC236}">
                <a16:creationId xmlns:a16="http://schemas.microsoft.com/office/drawing/2014/main" id="{23D98DFD-CFFF-4913-B5EA-8831EE8AE4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All the algorithms are at least O(n</a:t>
            </a:r>
            <a:r>
              <a:rPr lang="en-US" altLang="zh-CN" baseline="30000" dirty="0">
                <a:ea typeface="宋体" panose="02010600030101010101" pitchFamily="2" charset="-122"/>
              </a:rPr>
              <a:t>2</a:t>
            </a:r>
            <a:r>
              <a:rPr lang="en-US" altLang="zh-CN" dirty="0">
                <a:ea typeface="宋体" panose="02010600030101010101" pitchFamily="2" charset="-122"/>
              </a:rPr>
              <a:t>). n is the number of data points.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Single link can be done in O(n</a:t>
            </a:r>
            <a:r>
              <a:rPr lang="en-US" altLang="zh-CN" baseline="30000" dirty="0">
                <a:ea typeface="宋体" panose="02010600030101010101" pitchFamily="2" charset="-122"/>
              </a:rPr>
              <a:t>2</a:t>
            </a:r>
            <a:r>
              <a:rPr lang="en-US" altLang="zh-CN" dirty="0">
                <a:ea typeface="宋体" panose="02010600030101010101" pitchFamily="2" charset="-122"/>
              </a:rPr>
              <a:t>).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Complete and average links can be done in O(n</a:t>
            </a:r>
            <a:r>
              <a:rPr lang="en-US" altLang="zh-CN" baseline="30000" dirty="0">
                <a:ea typeface="宋体" panose="02010600030101010101" pitchFamily="2" charset="-122"/>
              </a:rPr>
              <a:t>2</a:t>
            </a:r>
            <a:r>
              <a:rPr lang="en-US" altLang="zh-CN" dirty="0">
                <a:ea typeface="宋体" panose="02010600030101010101" pitchFamily="2" charset="-122"/>
              </a:rPr>
              <a:t>logn).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Due the complexity, hard to use for large data sets.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Sampling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Scale-up methods (e.g., BIRCH). </a:t>
            </a:r>
          </a:p>
        </p:txBody>
      </p:sp>
    </p:spTree>
    <p:extLst>
      <p:ext uri="{BB962C8B-B14F-4D97-AF65-F5344CB8AC3E}">
        <p14:creationId xmlns:p14="http://schemas.microsoft.com/office/powerpoint/2010/main" val="308944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1" name="Rectangle 3">
            <a:extLst>
              <a:ext uri="{FF2B5EF4-FFF2-40B4-BE49-F238E27FC236}">
                <a16:creationId xmlns:a16="http://schemas.microsoft.com/office/drawing/2014/main" id="{68D5389E-442E-4007-A112-B8D0B300AE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6781800" cy="43434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Key to clustering. “</a:t>
            </a:r>
            <a:r>
              <a:rPr lang="en-US" altLang="zh-CN" dirty="0">
                <a:solidFill>
                  <a:schemeClr val="tx2">
                    <a:lumMod val="90000"/>
                  </a:schemeClr>
                </a:solidFill>
                <a:ea typeface="宋体" panose="02010600030101010101" pitchFamily="2" charset="-122"/>
              </a:rPr>
              <a:t>similarity</a:t>
            </a:r>
            <a:r>
              <a:rPr lang="en-US" altLang="zh-CN" dirty="0">
                <a:ea typeface="宋体" panose="02010600030101010101" pitchFamily="2" charset="-122"/>
              </a:rPr>
              <a:t>” and “</a:t>
            </a:r>
            <a:r>
              <a:rPr lang="en-US" altLang="zh-CN" dirty="0">
                <a:solidFill>
                  <a:schemeClr val="tx2">
                    <a:lumMod val="90000"/>
                  </a:schemeClr>
                </a:solidFill>
                <a:ea typeface="宋体" panose="02010600030101010101" pitchFamily="2" charset="-122"/>
              </a:rPr>
              <a:t>dissimilarity</a:t>
            </a:r>
            <a:r>
              <a:rPr lang="en-US" altLang="zh-CN" dirty="0">
                <a:ea typeface="宋体" panose="02010600030101010101" pitchFamily="2" charset="-122"/>
              </a:rPr>
              <a:t>” can also commonly used terms.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There are numerous distance functions for 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Different types of data</a:t>
            </a:r>
          </a:p>
          <a:p>
            <a:pPr lvl="2"/>
            <a:r>
              <a:rPr lang="en-US" altLang="zh-CN" dirty="0">
                <a:ea typeface="宋体" panose="02010600030101010101" pitchFamily="2" charset="-122"/>
              </a:rPr>
              <a:t>Numeric data</a:t>
            </a:r>
          </a:p>
          <a:p>
            <a:pPr lvl="2"/>
            <a:r>
              <a:rPr lang="en-US" altLang="zh-CN" dirty="0">
                <a:ea typeface="宋体" panose="02010600030101010101" pitchFamily="2" charset="-122"/>
              </a:rPr>
              <a:t>Nominal data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Different specific applications</a:t>
            </a:r>
          </a:p>
          <a:p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6E6A66-5A7C-4AD7-B4AD-EB983EB67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0" y="2133600"/>
            <a:ext cx="3764495" cy="28194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EB1AF4A-4D2F-B174-B6C6-1F7A8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Distance functions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609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155" name="Rectangle 3">
            <a:extLst>
              <a:ext uri="{FF2B5EF4-FFF2-40B4-BE49-F238E27FC236}">
                <a16:creationId xmlns:a16="http://schemas.microsoft.com/office/drawing/2014/main" id="{FED366C2-AE37-4882-A2CD-7E27BEC6E0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086600" cy="48260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Most commonly used functions are </a:t>
            </a:r>
          </a:p>
          <a:p>
            <a:pPr lvl="1"/>
            <a:r>
              <a:rPr lang="en-US" altLang="ja-JP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Euclidean distance </a:t>
            </a:r>
            <a:r>
              <a:rPr lang="en-US" altLang="ja-JP" dirty="0">
                <a:ea typeface="ＭＳ Ｐゴシック" panose="020B0600070205080204" pitchFamily="34" charset="-128"/>
              </a:rPr>
              <a:t>and </a:t>
            </a:r>
          </a:p>
          <a:p>
            <a:pPr lvl="1"/>
            <a:r>
              <a:rPr lang="en-US" altLang="ja-JP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Manhattan (city block) distance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We denote distance with: </a:t>
            </a:r>
            <a:r>
              <a:rPr lang="en-US" altLang="ja-JP" i="1" dirty="0" err="1">
                <a:ea typeface="ＭＳ Ｐゴシック" panose="020B0600070205080204" pitchFamily="34" charset="-128"/>
              </a:rPr>
              <a:t>dist</a:t>
            </a:r>
            <a:r>
              <a:rPr lang="en-US" altLang="ja-JP" dirty="0">
                <a:ea typeface="ＭＳ Ｐゴシック" panose="020B0600070205080204" pitchFamily="34" charset="-128"/>
              </a:rPr>
              <a:t>(</a:t>
            </a:r>
            <a:r>
              <a:rPr lang="en-US" altLang="ja-JP" b="1" dirty="0">
                <a:ea typeface="ＭＳ Ｐゴシック" panose="020B0600070205080204" pitchFamily="34" charset="-128"/>
              </a:rPr>
              <a:t>x</a:t>
            </a:r>
            <a:r>
              <a:rPr lang="en-US" altLang="ja-JP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ja-JP" dirty="0">
                <a:ea typeface="ＭＳ Ｐゴシック" panose="020B0600070205080204" pitchFamily="34" charset="-128"/>
              </a:rPr>
              <a:t>, </a:t>
            </a:r>
            <a:r>
              <a:rPr lang="en-US" altLang="ja-JP" b="1" dirty="0" err="1">
                <a:ea typeface="ＭＳ Ｐゴシック" panose="020B0600070205080204" pitchFamily="34" charset="-128"/>
              </a:rPr>
              <a:t>x</a:t>
            </a:r>
            <a:r>
              <a:rPr lang="en-US" altLang="ja-JP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ja-JP" dirty="0">
                <a:ea typeface="ＭＳ Ｐゴシック" panose="020B0600070205080204" pitchFamily="34" charset="-128"/>
              </a:rPr>
              <a:t>), where </a:t>
            </a:r>
            <a:r>
              <a:rPr lang="en-US" altLang="ja-JP" b="1" dirty="0">
                <a:ea typeface="ＭＳ Ｐゴシック" panose="020B0600070205080204" pitchFamily="34" charset="-128"/>
              </a:rPr>
              <a:t>x</a:t>
            </a:r>
            <a:r>
              <a:rPr lang="en-US" altLang="ja-JP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ja-JP" dirty="0">
                <a:ea typeface="ＭＳ Ｐゴシック" panose="020B0600070205080204" pitchFamily="34" charset="-128"/>
              </a:rPr>
              <a:t> and </a:t>
            </a:r>
            <a:r>
              <a:rPr lang="en-US" altLang="ja-JP" b="1" dirty="0" err="1">
                <a:ea typeface="ＭＳ Ｐゴシック" panose="020B0600070205080204" pitchFamily="34" charset="-128"/>
              </a:rPr>
              <a:t>x</a:t>
            </a:r>
            <a:r>
              <a:rPr lang="en-US" altLang="ja-JP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ja-JP" dirty="0">
                <a:ea typeface="ＭＳ Ｐゴシック" panose="020B0600070205080204" pitchFamily="34" charset="-128"/>
              </a:rPr>
              <a:t> are data points (vectors)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They are special cases of </a:t>
            </a:r>
            <a:r>
              <a:rPr lang="en-US" altLang="ja-JP" dirty="0" err="1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Minkowski</a:t>
            </a:r>
            <a:r>
              <a:rPr lang="en-US" altLang="ja-JP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 distance</a:t>
            </a:r>
            <a:r>
              <a:rPr lang="en-US" altLang="ja-JP" dirty="0">
                <a:ea typeface="ＭＳ Ｐゴシック" panose="020B0600070205080204" pitchFamily="34" charset="-128"/>
              </a:rPr>
              <a:t>. h is positive integer.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17157" name="Rectangle 5">
            <a:extLst>
              <a:ext uri="{FF2B5EF4-FFF2-40B4-BE49-F238E27FC236}">
                <a16:creationId xmlns:a16="http://schemas.microsoft.com/office/drawing/2014/main" id="{733F3798-1BAD-4703-BD6E-1F3C88140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2" y="3068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7156" name="Object 4">
                <a:extLst>
                  <a:ext uri="{FF2B5EF4-FFF2-40B4-BE49-F238E27FC236}">
                    <a16:creationId xmlns:a16="http://schemas.microsoft.com/office/drawing/2014/main" id="{CED21AF0-E968-4CFB-AFF5-16F7E7658943}"/>
                  </a:ext>
                </a:extLst>
              </p:cNvPr>
              <p:cNvSpPr txBox="1"/>
              <p:nvPr/>
            </p:nvSpPr>
            <p:spPr bwMode="auto">
              <a:xfrm>
                <a:off x="983519" y="4985544"/>
                <a:ext cx="8245475" cy="108108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)=((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+...+(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𝑖𝑟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𝑗𝑟</m:t>
                          </m:r>
                        </m:sub>
                      </m:sSub>
                      <m:sSup>
                        <m:sSup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7156" name="Object 4">
                <a:extLst>
                  <a:ext uri="{FF2B5EF4-FFF2-40B4-BE49-F238E27FC236}">
                    <a16:creationId xmlns:a16="http://schemas.microsoft.com/office/drawing/2014/main" id="{CED21AF0-E968-4CFB-AFF5-16F7E7658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3519" y="4985544"/>
                <a:ext cx="8245475" cy="1081087"/>
              </a:xfrm>
              <a:prstGeom prst="rect">
                <a:avLst/>
              </a:prstGeom>
              <a:blipFill>
                <a:blip r:embed="rId2"/>
                <a:stretch>
                  <a:fillRect l="-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E081B596-872B-494B-95D5-D9552C087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986" y="1993465"/>
            <a:ext cx="3505200" cy="262818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676DDBB-DD7B-4416-D9C3-1025658A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Distance functions for numeric attributes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985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9" name="Rectangle 3">
            <a:extLst>
              <a:ext uri="{FF2B5EF4-FFF2-40B4-BE49-F238E27FC236}">
                <a16:creationId xmlns:a16="http://schemas.microsoft.com/office/drawing/2014/main" id="{3CF2D005-AB6C-4DE0-8EE9-364A8708E9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04925"/>
            <a:ext cx="7848600" cy="4826000"/>
          </a:xfrm>
        </p:spPr>
        <p:txBody>
          <a:bodyPr/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If </a:t>
            </a:r>
            <a:r>
              <a:rPr lang="en-US" altLang="ja-JP" i="1" dirty="0">
                <a:ea typeface="ＭＳ Ｐゴシック" panose="020B0600070205080204" pitchFamily="34" charset="-128"/>
              </a:rPr>
              <a:t>h</a:t>
            </a:r>
            <a:r>
              <a:rPr lang="en-US" altLang="ja-JP" dirty="0">
                <a:ea typeface="ＭＳ Ｐゴシック" panose="020B0600070205080204" pitchFamily="34" charset="-128"/>
              </a:rPr>
              <a:t> = 2, it is the </a:t>
            </a:r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Euclidean distance</a:t>
            </a:r>
            <a:r>
              <a:rPr lang="en-US" altLang="ja-JP" dirty="0">
                <a:ea typeface="ＭＳ Ｐゴシック" panose="020B0600070205080204" pitchFamily="34" charset="-128"/>
              </a:rPr>
              <a:t> </a:t>
            </a:r>
          </a:p>
          <a:p>
            <a:endParaRPr lang="en-US" altLang="ja-JP" dirty="0">
              <a:ea typeface="ＭＳ Ｐゴシック" panose="020B0600070205080204" pitchFamily="34" charset="-128"/>
            </a:endParaRPr>
          </a:p>
          <a:p>
            <a:endParaRPr lang="en-US" altLang="ja-JP" dirty="0">
              <a:ea typeface="ＭＳ Ｐゴシック" panose="020B0600070205080204" pitchFamily="34" charset="-128"/>
            </a:endParaRPr>
          </a:p>
          <a:p>
            <a:r>
              <a:rPr lang="en-US" altLang="ja-JP" dirty="0">
                <a:ea typeface="ＭＳ Ｐゴシック" panose="020B0600070205080204" pitchFamily="34" charset="-128"/>
              </a:rPr>
              <a:t>If </a:t>
            </a:r>
            <a:r>
              <a:rPr lang="en-US" altLang="ja-JP" i="1" dirty="0">
                <a:ea typeface="ＭＳ Ｐゴシック" panose="020B0600070205080204" pitchFamily="34" charset="-128"/>
              </a:rPr>
              <a:t>h</a:t>
            </a:r>
            <a:r>
              <a:rPr lang="en-US" altLang="ja-JP" dirty="0">
                <a:ea typeface="ＭＳ Ｐゴシック" panose="020B0600070205080204" pitchFamily="34" charset="-128"/>
              </a:rPr>
              <a:t> = 1, it is the </a:t>
            </a:r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Manhattan distance</a:t>
            </a:r>
            <a:r>
              <a:rPr lang="en-US" altLang="ja-JP" dirty="0">
                <a:ea typeface="ＭＳ Ｐゴシック" panose="020B0600070205080204" pitchFamily="34" charset="-128"/>
              </a:rPr>
              <a:t> </a:t>
            </a:r>
          </a:p>
          <a:p>
            <a:endParaRPr lang="en-US" altLang="ja-JP" dirty="0">
              <a:ea typeface="ＭＳ Ｐゴシック" panose="020B0600070205080204" pitchFamily="34" charset="-128"/>
            </a:endParaRPr>
          </a:p>
          <a:p>
            <a:endParaRPr lang="en-US" altLang="ja-JP" dirty="0">
              <a:ea typeface="ＭＳ Ｐゴシック" panose="020B0600070205080204" pitchFamily="34" charset="-128"/>
            </a:endParaRPr>
          </a:p>
          <a:p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Weighted Euclidean distance</a:t>
            </a:r>
            <a:r>
              <a:rPr lang="en-US" altLang="ja-JP" dirty="0">
                <a:ea typeface="ＭＳ Ｐゴシック" panose="020B0600070205080204" pitchFamily="34" charset="-128"/>
              </a:rPr>
              <a:t> </a:t>
            </a:r>
          </a:p>
          <a:p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18181" name="Rectangle 5">
            <a:extLst>
              <a:ext uri="{FF2B5EF4-FFF2-40B4-BE49-F238E27FC236}">
                <a16:creationId xmlns:a16="http://schemas.microsoft.com/office/drawing/2014/main" id="{B5958087-3FCC-47F4-A929-266213862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2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8180" name="Object 4">
                <a:extLst>
                  <a:ext uri="{FF2B5EF4-FFF2-40B4-BE49-F238E27FC236}">
                    <a16:creationId xmlns:a16="http://schemas.microsoft.com/office/drawing/2014/main" id="{4822D49C-6333-4093-AED8-DDF7C05E4FAC}"/>
                  </a:ext>
                </a:extLst>
              </p:cNvPr>
              <p:cNvSpPr txBox="1"/>
              <p:nvPr/>
            </p:nvSpPr>
            <p:spPr bwMode="auto">
              <a:xfrm>
                <a:off x="609600" y="2004424"/>
                <a:ext cx="8001001" cy="67468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+...+(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𝑖𝑟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8180" name="Object 4">
                <a:extLst>
                  <a:ext uri="{FF2B5EF4-FFF2-40B4-BE49-F238E27FC236}">
                    <a16:creationId xmlns:a16="http://schemas.microsoft.com/office/drawing/2014/main" id="{4822D49C-6333-4093-AED8-DDF7C05E4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004424"/>
                <a:ext cx="8001001" cy="674687"/>
              </a:xfrm>
              <a:prstGeom prst="rect">
                <a:avLst/>
              </a:prstGeom>
              <a:blipFill>
                <a:blip r:embed="rId2"/>
                <a:stretch>
                  <a:fillRect l="-317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8183" name="Rectangle 7">
            <a:extLst>
              <a:ext uri="{FF2B5EF4-FFF2-40B4-BE49-F238E27FC236}">
                <a16:creationId xmlns:a16="http://schemas.microsoft.com/office/drawing/2014/main" id="{C9ECD97E-7545-4FC3-822E-74987758E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2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8182" name="Object 6">
                <a:extLst>
                  <a:ext uri="{FF2B5EF4-FFF2-40B4-BE49-F238E27FC236}">
                    <a16:creationId xmlns:a16="http://schemas.microsoft.com/office/drawing/2014/main" id="{A76B8468-2498-4640-B0F2-DD73EBBAB72E}"/>
                  </a:ext>
                </a:extLst>
              </p:cNvPr>
              <p:cNvSpPr txBox="1"/>
              <p:nvPr/>
            </p:nvSpPr>
            <p:spPr bwMode="auto">
              <a:xfrm>
                <a:off x="609600" y="3669363"/>
                <a:ext cx="7524750" cy="6000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)=|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|+...+|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𝑖𝑟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𝑗𝑟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8182" name="Object 6">
                <a:extLst>
                  <a:ext uri="{FF2B5EF4-FFF2-40B4-BE49-F238E27FC236}">
                    <a16:creationId xmlns:a16="http://schemas.microsoft.com/office/drawing/2014/main" id="{A76B8468-2498-4640-B0F2-DD73EBBAB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3669363"/>
                <a:ext cx="7524750" cy="600075"/>
              </a:xfrm>
              <a:prstGeom prst="rect">
                <a:avLst/>
              </a:prstGeom>
              <a:blipFill>
                <a:blip r:embed="rId3"/>
                <a:stretch>
                  <a:fillRect l="-3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8185" name="Rectangle 9">
            <a:extLst>
              <a:ext uri="{FF2B5EF4-FFF2-40B4-BE49-F238E27FC236}">
                <a16:creationId xmlns:a16="http://schemas.microsoft.com/office/drawing/2014/main" id="{66776D03-7F0F-405E-903C-B51D0D5F3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2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8184" name="Object 8">
                <a:extLst>
                  <a:ext uri="{FF2B5EF4-FFF2-40B4-BE49-F238E27FC236}">
                    <a16:creationId xmlns:a16="http://schemas.microsoft.com/office/drawing/2014/main" id="{ECC77E67-FB0E-4EEA-A97F-F2F2810AF244}"/>
                  </a:ext>
                </a:extLst>
              </p:cNvPr>
              <p:cNvSpPr txBox="1"/>
              <p:nvPr/>
            </p:nvSpPr>
            <p:spPr bwMode="auto">
              <a:xfrm>
                <a:off x="609600" y="5160236"/>
                <a:ext cx="9215302" cy="6223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+...+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𝑖𝑟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8184" name="Object 8">
                <a:extLst>
                  <a:ext uri="{FF2B5EF4-FFF2-40B4-BE49-F238E27FC236}">
                    <a16:creationId xmlns:a16="http://schemas.microsoft.com/office/drawing/2014/main" id="{ECC77E67-FB0E-4EEA-A97F-F2F2810AF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5160236"/>
                <a:ext cx="9215302" cy="622300"/>
              </a:xfrm>
              <a:prstGeom prst="rect">
                <a:avLst/>
              </a:prstGeom>
              <a:blipFill>
                <a:blip r:embed="rId4"/>
                <a:stretch>
                  <a:fillRect l="-275" b="-2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8B6092B4-3839-43B9-ACD4-E8A894899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486" y="1062326"/>
            <a:ext cx="2518569" cy="418082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B3E055C-61BA-7E3B-7F34-7E6027D51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Euclidean distance and Manhattan distance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505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03" name="Rectangle 3">
            <a:extLst>
              <a:ext uri="{FF2B5EF4-FFF2-40B4-BE49-F238E27FC236}">
                <a16:creationId xmlns:a16="http://schemas.microsoft.com/office/drawing/2014/main" id="{7EFA42BE-15B8-4629-9860-751BF8E347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05559"/>
            <a:ext cx="7162800" cy="4970462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Squared Euclidean distance</a:t>
            </a:r>
            <a:r>
              <a:rPr lang="en-US" altLang="ja-JP" sz="2400" b="1" dirty="0">
                <a:ea typeface="ＭＳ Ｐゴシック" panose="020B0600070205080204" pitchFamily="34" charset="-128"/>
              </a:rPr>
              <a:t>:</a:t>
            </a:r>
            <a:r>
              <a:rPr lang="en-US" altLang="ja-JP" sz="2400" dirty="0">
                <a:ea typeface="ＭＳ Ｐゴシック" panose="020B0600070205080204" pitchFamily="34" charset="-128"/>
              </a:rPr>
              <a:t> to place progressively greater weight on data points that are further apart. </a:t>
            </a:r>
          </a:p>
          <a:p>
            <a:endParaRPr lang="en-US" altLang="ja-JP" sz="2400" dirty="0">
              <a:ea typeface="ＭＳ Ｐゴシック" panose="020B0600070205080204" pitchFamily="34" charset="-128"/>
            </a:endParaRPr>
          </a:p>
          <a:p>
            <a:endParaRPr lang="en-US" altLang="ja-JP" sz="2400" dirty="0">
              <a:ea typeface="ＭＳ Ｐゴシック" panose="020B0600070205080204" pitchFamily="34" charset="-128"/>
            </a:endParaRPr>
          </a:p>
          <a:p>
            <a:r>
              <a:rPr lang="en-US" altLang="ja-JP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Chebychev</a:t>
            </a:r>
            <a:r>
              <a:rPr lang="en-US" altLang="ja-JP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distance</a:t>
            </a:r>
            <a:r>
              <a:rPr lang="en-US" altLang="ja-JP" sz="2400" b="1" dirty="0">
                <a:ea typeface="ＭＳ Ｐゴシック" panose="020B0600070205080204" pitchFamily="34" charset="-128"/>
              </a:rPr>
              <a:t>: </a:t>
            </a:r>
            <a:r>
              <a:rPr lang="en-US" altLang="ja-JP" sz="2400" dirty="0">
                <a:ea typeface="ＭＳ Ｐゴシック" panose="020B0600070205080204" pitchFamily="34" charset="-128"/>
              </a:rPr>
              <a:t>one wants to define two data points as "different" if they are different on any one of the attributes. 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819205" name="Rectangle 5">
            <a:extLst>
              <a:ext uri="{FF2B5EF4-FFF2-40B4-BE49-F238E27FC236}">
                <a16:creationId xmlns:a16="http://schemas.microsoft.com/office/drawing/2014/main" id="{E9D15769-B3D8-4837-B1BA-54B7E892C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2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204" name="Object 4">
                <a:extLst>
                  <a:ext uri="{FF2B5EF4-FFF2-40B4-BE49-F238E27FC236}">
                    <a16:creationId xmlns:a16="http://schemas.microsoft.com/office/drawing/2014/main" id="{EAD0C0F0-C51F-4036-AAC2-70B8EFBB3A5A}"/>
                  </a:ext>
                </a:extLst>
              </p:cNvPr>
              <p:cNvSpPr txBox="1"/>
              <p:nvPr/>
            </p:nvSpPr>
            <p:spPr bwMode="auto">
              <a:xfrm>
                <a:off x="609600" y="2291510"/>
                <a:ext cx="8095862" cy="6286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+...+(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𝑖𝑟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𝑗𝑟</m:t>
                          </m:r>
                        </m:sub>
                      </m:sSub>
                      <m:sSup>
                        <m:sSup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9204" name="Object 4">
                <a:extLst>
                  <a:ext uri="{FF2B5EF4-FFF2-40B4-BE49-F238E27FC236}">
                    <a16:creationId xmlns:a16="http://schemas.microsoft.com/office/drawing/2014/main" id="{EAD0C0F0-C51F-4036-AAC2-70B8EFBB3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91510"/>
                <a:ext cx="8095862" cy="628650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207" name="Rectangle 7">
            <a:extLst>
              <a:ext uri="{FF2B5EF4-FFF2-40B4-BE49-F238E27FC236}">
                <a16:creationId xmlns:a16="http://schemas.microsoft.com/office/drawing/2014/main" id="{D7E09549-B762-4667-AD53-1CA4A6963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2" y="31300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206" name="Object 6">
                <a:extLst>
                  <a:ext uri="{FF2B5EF4-FFF2-40B4-BE49-F238E27FC236}">
                    <a16:creationId xmlns:a16="http://schemas.microsoft.com/office/drawing/2014/main" id="{A44B2DF4-4757-4736-A308-F1DCBCD73ACF}"/>
                  </a:ext>
                </a:extLst>
              </p:cNvPr>
              <p:cNvSpPr txBox="1"/>
              <p:nvPr/>
            </p:nvSpPr>
            <p:spPr bwMode="auto">
              <a:xfrm>
                <a:off x="614855" y="4191000"/>
                <a:ext cx="7812088" cy="5810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|,</m:t>
                      </m:r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|,</m:t>
                      </m:r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...,</m:t>
                      </m:r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𝑖𝑟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𝑗𝑟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9206" name="Object 6">
                <a:extLst>
                  <a:ext uri="{FF2B5EF4-FFF2-40B4-BE49-F238E27FC236}">
                    <a16:creationId xmlns:a16="http://schemas.microsoft.com/office/drawing/2014/main" id="{A44B2DF4-4757-4736-A308-F1DCBCD73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4855" y="4191000"/>
                <a:ext cx="7812088" cy="581025"/>
              </a:xfrm>
              <a:prstGeom prst="rect">
                <a:avLst/>
              </a:prstGeom>
              <a:blipFill>
                <a:blip r:embed="rId3"/>
                <a:stretch>
                  <a:fillRect l="-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2392CEC-3C5F-4A26-87B9-A8139BB4E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1" y="1356797"/>
            <a:ext cx="2340689" cy="493236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F9A85D-96E5-2998-B071-F10CB8F3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ea typeface="宋体" panose="02010600030101010101" pitchFamily="2" charset="-122"/>
              </a:rPr>
              <a:t>Squared distance and </a:t>
            </a:r>
            <a:r>
              <a:rPr lang="en-US" altLang="ja-JP" sz="3200" dirty="0" err="1">
                <a:ea typeface="ＭＳ Ｐゴシック" panose="020B0600070205080204" pitchFamily="34" charset="-128"/>
              </a:rPr>
              <a:t>Chebychev</a:t>
            </a:r>
            <a:r>
              <a:rPr lang="en-US" altLang="ja-JP" sz="3200" dirty="0">
                <a:ea typeface="ＭＳ Ｐゴシック" panose="020B0600070205080204" pitchFamily="34" charset="-128"/>
              </a:rPr>
              <a:t> distance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30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27" name="Rectangle 3">
            <a:extLst>
              <a:ext uri="{FF2B5EF4-FFF2-40B4-BE49-F238E27FC236}">
                <a16:creationId xmlns:a16="http://schemas.microsoft.com/office/drawing/2014/main" id="{F2775B03-D1AE-4AB5-A593-0E06E99E6E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2738" y="1524000"/>
            <a:ext cx="6326188" cy="4267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Binary attribute</a:t>
            </a:r>
            <a:r>
              <a:rPr lang="en-US" altLang="zh-CN" dirty="0">
                <a:ea typeface="宋体" panose="02010600030101010101" pitchFamily="2" charset="-122"/>
              </a:rPr>
              <a:t>: has two values or states but no ordering relationships, e.g.,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Gender: male and female.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We use a confusion matrix to introduce the distance functions/measures.</a:t>
            </a:r>
          </a:p>
          <a:p>
            <a:pPr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Let the </a:t>
            </a:r>
            <a:r>
              <a:rPr lang="en-US" altLang="ja-JP" i="1" dirty="0" err="1">
                <a:ea typeface="ＭＳ Ｐゴシック" panose="020B0600070205080204" pitchFamily="34" charset="-128"/>
              </a:rPr>
              <a:t>i</a:t>
            </a:r>
            <a:r>
              <a:rPr lang="en-US" altLang="ja-JP" dirty="0" err="1">
                <a:ea typeface="ＭＳ Ｐゴシック" panose="020B0600070205080204" pitchFamily="34" charset="-128"/>
              </a:rPr>
              <a:t>th</a:t>
            </a:r>
            <a:r>
              <a:rPr lang="en-US" altLang="ja-JP" dirty="0">
                <a:ea typeface="ＭＳ Ｐゴシック" panose="020B0600070205080204" pitchFamily="34" charset="-128"/>
              </a:rPr>
              <a:t> and </a:t>
            </a:r>
            <a:r>
              <a:rPr lang="en-US" altLang="ja-JP" i="1" dirty="0" err="1">
                <a:ea typeface="ＭＳ Ｐゴシック" panose="020B0600070205080204" pitchFamily="34" charset="-128"/>
              </a:rPr>
              <a:t>j</a:t>
            </a:r>
            <a:r>
              <a:rPr lang="en-US" altLang="ja-JP" dirty="0" err="1">
                <a:ea typeface="ＭＳ Ｐゴシック" panose="020B0600070205080204" pitchFamily="34" charset="-128"/>
              </a:rPr>
              <a:t>th</a:t>
            </a:r>
            <a:r>
              <a:rPr lang="en-US" altLang="ja-JP" dirty="0">
                <a:ea typeface="ＭＳ Ｐゴシック" panose="020B0600070205080204" pitchFamily="34" charset="-128"/>
              </a:rPr>
              <a:t> data points be </a:t>
            </a:r>
            <a:r>
              <a:rPr lang="en-US" altLang="ja-JP" b="1" dirty="0">
                <a:ea typeface="ＭＳ Ｐゴシック" panose="020B0600070205080204" pitchFamily="34" charset="-128"/>
              </a:rPr>
              <a:t>x</a:t>
            </a:r>
            <a:r>
              <a:rPr lang="en-US" altLang="ja-JP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ja-JP" dirty="0">
                <a:ea typeface="ＭＳ Ｐゴシック" panose="020B0600070205080204" pitchFamily="34" charset="-128"/>
              </a:rPr>
              <a:t> and </a:t>
            </a:r>
            <a:r>
              <a:rPr lang="en-US" altLang="ja-JP" b="1" dirty="0" err="1">
                <a:ea typeface="ＭＳ Ｐゴシック" panose="020B0600070205080204" pitchFamily="34" charset="-128"/>
              </a:rPr>
              <a:t>x</a:t>
            </a:r>
            <a:r>
              <a:rPr lang="en-US" altLang="ja-JP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ja-JP" dirty="0">
                <a:ea typeface="ＭＳ Ｐゴシック" panose="020B0600070205080204" pitchFamily="34" charset="-128"/>
              </a:rPr>
              <a:t> (vectors)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430190-B24D-4336-B500-73E6A3A4B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3763" y="2047180"/>
            <a:ext cx="4076596" cy="276363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EEC5C48-F36F-522B-3655-6BCE705FE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Distance functions for binary and nominal attributes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502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251" name="Picture 3">
            <a:extLst>
              <a:ext uri="{FF2B5EF4-FFF2-40B4-BE49-F238E27FC236}">
                <a16:creationId xmlns:a16="http://schemas.microsoft.com/office/drawing/2014/main" id="{FB4213DD-11D1-4162-821F-0D70A77A7CA9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1337" y="1219200"/>
            <a:ext cx="8569325" cy="4897437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056D474-3A62-EA46-0227-58A17BB94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Confusion matrix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291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75" name="Rectangle 3">
            <a:extLst>
              <a:ext uri="{FF2B5EF4-FFF2-40B4-BE49-F238E27FC236}">
                <a16:creationId xmlns:a16="http://schemas.microsoft.com/office/drawing/2014/main" id="{07349418-FA22-46C2-A845-1FAE8A2C60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38406"/>
            <a:ext cx="6248400" cy="380971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A binary attribute is </a:t>
            </a:r>
            <a:r>
              <a:rPr lang="en-US" altLang="ja-JP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symmetric</a:t>
            </a:r>
            <a:r>
              <a:rPr lang="en-US" altLang="ja-JP" dirty="0">
                <a:ea typeface="ＭＳ Ｐゴシック" panose="020B0600070205080204" pitchFamily="34" charset="-128"/>
              </a:rPr>
              <a:t> if both of its states (0 and 1) have equal importance, and carry the same weights, e.g., male and female of the attribute Gender </a:t>
            </a:r>
          </a:p>
          <a:p>
            <a:pPr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Distance function: </a:t>
            </a:r>
            <a:r>
              <a:rPr lang="en-US" altLang="ja-JP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Simple Matching Coefficient</a:t>
            </a:r>
            <a:r>
              <a:rPr lang="en-US" altLang="ja-JP" dirty="0">
                <a:ea typeface="ＭＳ Ｐゴシック" panose="020B0600070205080204" pitchFamily="34" charset="-128"/>
              </a:rPr>
              <a:t>, proportion of mismatches of their values 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22277" name="Rectangle 5">
            <a:extLst>
              <a:ext uri="{FF2B5EF4-FFF2-40B4-BE49-F238E27FC236}">
                <a16:creationId xmlns:a16="http://schemas.microsoft.com/office/drawing/2014/main" id="{4666720C-EB58-4C98-BC3E-48B22019C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2" y="30585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D0EA2C-5327-4D26-9231-D51132E3E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886" y="2280166"/>
            <a:ext cx="4111922" cy="22955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D4B8B0-5D80-0672-81E8-152DB2F68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Symmetric binary attributes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015CD9-72DD-3767-17F3-7116A4F775B0}"/>
                  </a:ext>
                </a:extLst>
              </p:cNvPr>
              <p:cNvSpPr txBox="1"/>
              <p:nvPr/>
            </p:nvSpPr>
            <p:spPr>
              <a:xfrm>
                <a:off x="685800" y="4876800"/>
                <a:ext cx="4572000" cy="917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015CD9-72DD-3767-17F3-7116A4F7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876800"/>
                <a:ext cx="4572000" cy="917559"/>
              </a:xfrm>
              <a:prstGeom prst="rect">
                <a:avLst/>
              </a:prstGeom>
              <a:blipFill>
                <a:blip r:embed="rId3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53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1" name="Rectangle 3">
            <a:extLst>
              <a:ext uri="{FF2B5EF4-FFF2-40B4-BE49-F238E27FC236}">
                <a16:creationId xmlns:a16="http://schemas.microsoft.com/office/drawing/2014/main" id="{8F0FDCEE-8EBF-48F2-8F08-62318E6A87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4855" y="1376363"/>
            <a:ext cx="5181601" cy="4754562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Asymmetric</a:t>
            </a:r>
            <a:r>
              <a:rPr lang="en-US" altLang="ja-JP" sz="2400" dirty="0">
                <a:solidFill>
                  <a:srgbClr val="3333CC"/>
                </a:solidFill>
                <a:ea typeface="ＭＳ Ｐゴシック" panose="020B0600070205080204" pitchFamily="34" charset="-128"/>
              </a:rPr>
              <a:t>:</a:t>
            </a:r>
            <a:r>
              <a:rPr lang="en-US" altLang="ja-JP" sz="2400" dirty="0">
                <a:ea typeface="ＭＳ Ｐゴシック" panose="020B0600070205080204" pitchFamily="34" charset="-128"/>
              </a:rPr>
              <a:t> if one of the states is more important or more valuable than the other. </a:t>
            </a:r>
          </a:p>
          <a:p>
            <a:pPr lvl="1"/>
            <a:r>
              <a:rPr lang="en-US" altLang="ja-JP" sz="2000" dirty="0">
                <a:ea typeface="ＭＳ Ｐゴシック" panose="020B0600070205080204" pitchFamily="34" charset="-128"/>
              </a:rPr>
              <a:t>By convention, state 1 represents the more important state, which is typically the rare or infrequent state. </a:t>
            </a:r>
          </a:p>
          <a:p>
            <a:pPr lvl="1"/>
            <a:r>
              <a:rPr lang="en-US" altLang="ja-JP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Jaccard coefficient</a:t>
            </a:r>
            <a:r>
              <a:rPr lang="en-US" altLang="ja-JP" sz="2000" dirty="0">
                <a:ea typeface="ＭＳ Ｐゴシック" panose="020B0600070205080204" pitchFamily="34" charset="-128"/>
              </a:rPr>
              <a:t> is a popular measure</a:t>
            </a:r>
          </a:p>
          <a:p>
            <a:pPr lvl="1"/>
            <a:endParaRPr lang="en-US" altLang="ja-JP" sz="2000" dirty="0">
              <a:ea typeface="ＭＳ Ｐゴシック" panose="020B0600070205080204" pitchFamily="34" charset="-128"/>
            </a:endParaRPr>
          </a:p>
          <a:p>
            <a:pPr lvl="1"/>
            <a:endParaRPr lang="en-US" altLang="ja-JP" sz="2000" dirty="0">
              <a:ea typeface="ＭＳ Ｐゴシック" panose="020B0600070205080204" pitchFamily="34" charset="-128"/>
            </a:endParaRPr>
          </a:p>
          <a:p>
            <a:pPr lvl="1"/>
            <a:endParaRPr lang="en-US" altLang="ja-JP" sz="20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ja-JP" sz="2000" dirty="0">
                <a:ea typeface="ＭＳ Ｐゴシック" panose="020B0600070205080204" pitchFamily="34" charset="-128"/>
              </a:rPr>
              <a:t>We can have some variations, adding weights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826374" name="Rectangle 6">
            <a:extLst>
              <a:ext uri="{FF2B5EF4-FFF2-40B4-BE49-F238E27FC236}">
                <a16:creationId xmlns:a16="http://schemas.microsoft.com/office/drawing/2014/main" id="{A66915CD-32E2-43C8-9709-7E5EA8154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2" y="30585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6373" name="Object 5">
                <a:extLst>
                  <a:ext uri="{FF2B5EF4-FFF2-40B4-BE49-F238E27FC236}">
                    <a16:creationId xmlns:a16="http://schemas.microsoft.com/office/drawing/2014/main" id="{3006416F-0328-4B4D-8CA0-BE05ED319288}"/>
                  </a:ext>
                </a:extLst>
              </p:cNvPr>
              <p:cNvSpPr txBox="1"/>
              <p:nvPr/>
            </p:nvSpPr>
            <p:spPr bwMode="auto">
              <a:xfrm>
                <a:off x="1616367" y="3918481"/>
                <a:ext cx="3779837" cy="10763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6373" name="Object 5">
                <a:extLst>
                  <a:ext uri="{FF2B5EF4-FFF2-40B4-BE49-F238E27FC236}">
                    <a16:creationId xmlns:a16="http://schemas.microsoft.com/office/drawing/2014/main" id="{3006416F-0328-4B4D-8CA0-BE05ED319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6367" y="3918481"/>
                <a:ext cx="3779837" cy="10763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4C6FCE3B-D482-43CD-B70F-92506C2E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903" y="2264237"/>
            <a:ext cx="5424487" cy="278467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1B2F654-4C56-FB05-08BB-29A411389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Asymmetric binary attributes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910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7ACC2-85C6-E92C-50F9-3B2E8D25A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Typical Unsupervised Learning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22C3A21-BDE8-9DDA-8467-C65265DD5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172" y="990600"/>
            <a:ext cx="10955655" cy="5410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2CBC209-0FDE-0EAD-B2AC-A3DFDB4DC448}"/>
              </a:ext>
            </a:extLst>
          </p:cNvPr>
          <p:cNvSpPr txBox="1"/>
          <p:nvPr/>
        </p:nvSpPr>
        <p:spPr>
          <a:xfrm>
            <a:off x="1676400" y="5181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Clustering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DA9BD1-C060-575B-92E7-7F8DF998FF92}"/>
              </a:ext>
            </a:extLst>
          </p:cNvPr>
          <p:cNvSpPr txBox="1"/>
          <p:nvPr/>
        </p:nvSpPr>
        <p:spPr>
          <a:xfrm>
            <a:off x="5257800" y="51816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Dimension Reduction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B03A74-7237-53DC-B3A7-629E0901E28B}"/>
              </a:ext>
            </a:extLst>
          </p:cNvPr>
          <p:cNvSpPr txBox="1"/>
          <p:nvPr/>
        </p:nvSpPr>
        <p:spPr>
          <a:xfrm>
            <a:off x="9296400" y="5181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Density Estimation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45942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395" name="Rectangle 3">
            <a:extLst>
              <a:ext uri="{FF2B5EF4-FFF2-40B4-BE49-F238E27FC236}">
                <a16:creationId xmlns:a16="http://schemas.microsoft.com/office/drawing/2014/main" id="{77CDF2CD-D6AE-4475-9A88-FBD98F449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1"/>
            <a:ext cx="6630614" cy="3930134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Nominal attributes</a:t>
            </a:r>
            <a:r>
              <a:rPr lang="en-US" altLang="ja-JP" sz="2400" b="1" dirty="0">
                <a:ea typeface="ＭＳ Ｐゴシック" panose="020B0600070205080204" pitchFamily="34" charset="-128"/>
              </a:rPr>
              <a:t>:</a:t>
            </a:r>
            <a:r>
              <a:rPr lang="en-US" altLang="ja-JP" sz="2400" dirty="0">
                <a:ea typeface="ＭＳ Ｐゴシック" panose="020B0600070205080204" pitchFamily="34" charset="-128"/>
              </a:rPr>
              <a:t> with more than two states or values.</a:t>
            </a:r>
          </a:p>
          <a:p>
            <a:pPr lvl="1"/>
            <a:r>
              <a:rPr lang="en-US" altLang="ja-JP" sz="2000" dirty="0">
                <a:ea typeface="ＭＳ Ｐゴシック" panose="020B0600070205080204" pitchFamily="34" charset="-128"/>
              </a:rPr>
              <a:t>the commonly used distance measure is also based on the </a:t>
            </a:r>
            <a:r>
              <a:rPr lang="en-US" altLang="ja-JP" sz="2000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simple matching method</a:t>
            </a:r>
            <a:r>
              <a:rPr lang="en-US" altLang="ja-JP" sz="2000" dirty="0">
                <a:ea typeface="ＭＳ Ｐゴシック" panose="020B0600070205080204" pitchFamily="34" charset="-128"/>
              </a:rPr>
              <a:t>. </a:t>
            </a:r>
          </a:p>
          <a:p>
            <a:pPr lvl="1"/>
            <a:r>
              <a:rPr lang="en-US" altLang="ja-JP" sz="2000" dirty="0">
                <a:ea typeface="ＭＳ Ｐゴシック" panose="020B0600070205080204" pitchFamily="34" charset="-128"/>
              </a:rPr>
              <a:t>Given two data points </a:t>
            </a:r>
            <a:r>
              <a:rPr lang="en-US" altLang="ja-JP" sz="2000" b="1" dirty="0">
                <a:ea typeface="ＭＳ Ｐゴシック" panose="020B0600070205080204" pitchFamily="34" charset="-128"/>
              </a:rPr>
              <a:t>x</a:t>
            </a:r>
            <a:r>
              <a:rPr lang="en-US" altLang="ja-JP" sz="2000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ja-JP" sz="2000" dirty="0">
                <a:ea typeface="ＭＳ Ｐゴシック" panose="020B0600070205080204" pitchFamily="34" charset="-128"/>
              </a:rPr>
              <a:t> and </a:t>
            </a:r>
            <a:r>
              <a:rPr lang="en-US" altLang="ja-JP" sz="2000" b="1" dirty="0" err="1">
                <a:ea typeface="ＭＳ Ｐゴシック" panose="020B0600070205080204" pitchFamily="34" charset="-128"/>
              </a:rPr>
              <a:t>x</a:t>
            </a:r>
            <a:r>
              <a:rPr lang="en-US" altLang="ja-JP" sz="2000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ja-JP" sz="2000" dirty="0">
                <a:ea typeface="ＭＳ Ｐゴシック" panose="020B0600070205080204" pitchFamily="34" charset="-128"/>
              </a:rPr>
              <a:t>, let the number of attributes be </a:t>
            </a:r>
            <a:r>
              <a:rPr lang="en-US" altLang="ja-JP" sz="2000" i="1" dirty="0">
                <a:ea typeface="ＭＳ Ｐゴシック" panose="020B0600070205080204" pitchFamily="34" charset="-128"/>
              </a:rPr>
              <a:t>r</a:t>
            </a:r>
            <a:r>
              <a:rPr lang="en-US" altLang="ja-JP" sz="2000" dirty="0">
                <a:ea typeface="ＭＳ Ｐゴシック" panose="020B0600070205080204" pitchFamily="34" charset="-128"/>
              </a:rPr>
              <a:t>, and the number of values that match in </a:t>
            </a:r>
            <a:r>
              <a:rPr lang="en-US" altLang="ja-JP" sz="2000" b="1" dirty="0">
                <a:ea typeface="ＭＳ Ｐゴシック" panose="020B0600070205080204" pitchFamily="34" charset="-128"/>
              </a:rPr>
              <a:t>x</a:t>
            </a:r>
            <a:r>
              <a:rPr lang="en-US" altLang="ja-JP" sz="2000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ja-JP" sz="2000" dirty="0">
                <a:ea typeface="ＭＳ Ｐゴシック" panose="020B0600070205080204" pitchFamily="34" charset="-128"/>
              </a:rPr>
              <a:t> and </a:t>
            </a:r>
            <a:r>
              <a:rPr lang="en-US" altLang="ja-JP" sz="2000" b="1" dirty="0" err="1">
                <a:ea typeface="ＭＳ Ｐゴシック" panose="020B0600070205080204" pitchFamily="34" charset="-128"/>
              </a:rPr>
              <a:t>x</a:t>
            </a:r>
            <a:r>
              <a:rPr lang="en-US" altLang="ja-JP" sz="2000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ja-JP" sz="2000" dirty="0">
                <a:ea typeface="ＭＳ Ｐゴシック" panose="020B0600070205080204" pitchFamily="34" charset="-128"/>
              </a:rPr>
              <a:t> be </a:t>
            </a:r>
            <a:r>
              <a:rPr lang="en-US" altLang="ja-JP" sz="2000" i="1" dirty="0">
                <a:ea typeface="ＭＳ Ｐゴシック" panose="020B0600070205080204" pitchFamily="34" charset="-128"/>
              </a:rPr>
              <a:t>q</a:t>
            </a:r>
            <a:r>
              <a:rPr lang="en-US" altLang="ja-JP" sz="2000" dirty="0">
                <a:ea typeface="ＭＳ Ｐゴシック" panose="020B0600070205080204" pitchFamily="34" charset="-128"/>
              </a:rPr>
              <a:t>.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827397" name="Rectangle 5">
            <a:extLst>
              <a:ext uri="{FF2B5EF4-FFF2-40B4-BE49-F238E27FC236}">
                <a16:creationId xmlns:a16="http://schemas.microsoft.com/office/drawing/2014/main" id="{F8D1D33F-DED5-42F0-B3D4-2735BF253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2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827396" name="Object 4">
            <a:extLst>
              <a:ext uri="{FF2B5EF4-FFF2-40B4-BE49-F238E27FC236}">
                <a16:creationId xmlns:a16="http://schemas.microsoft.com/office/drawing/2014/main" id="{DC3EDB73-C63E-4E7F-A14D-65625469E9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1" y="4498460"/>
          <a:ext cx="298767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79500" imgH="368300" progId="Equation.3">
                  <p:embed/>
                </p:oleObj>
              </mc:Choice>
              <mc:Fallback>
                <p:oleObj name="Equation" r:id="rId2" imgW="1079500" imgH="368300" progId="Equation.3">
                  <p:embed/>
                  <p:pic>
                    <p:nvPicPr>
                      <p:cNvPr id="827396" name="Object 4">
                        <a:extLst>
                          <a:ext uri="{FF2B5EF4-FFF2-40B4-BE49-F238E27FC236}">
                            <a16:creationId xmlns:a16="http://schemas.microsoft.com/office/drawing/2014/main" id="{DC3EDB73-C63E-4E7F-A14D-65625469E9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1" y="4498460"/>
                        <a:ext cx="2987675" cy="103187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9768AA17-42BF-49EC-BDF4-11D6E76AD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1884337"/>
            <a:ext cx="4114800" cy="308932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4921EFD-AC79-ED9F-2867-C0598736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Nominal attributes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171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9" name="Rectangle 3">
            <a:extLst>
              <a:ext uri="{FF2B5EF4-FFF2-40B4-BE49-F238E27FC236}">
                <a16:creationId xmlns:a16="http://schemas.microsoft.com/office/drawing/2014/main" id="{9BC94874-A764-4E04-B6CF-20C24DF5AA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5791200" cy="51482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ja-JP" sz="2600" dirty="0">
                <a:ea typeface="ＭＳ Ｐゴシック" panose="020B0600070205080204" pitchFamily="34" charset="-128"/>
              </a:rPr>
              <a:t>A text document consists of a sequence of sentences and each sentence consists of a sequence of words. </a:t>
            </a:r>
          </a:p>
          <a:p>
            <a:pPr>
              <a:lnSpc>
                <a:spcPct val="150000"/>
              </a:lnSpc>
            </a:pPr>
            <a:r>
              <a:rPr lang="en-US" altLang="ja-JP" sz="2600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To simplify: a document is usually considered a “bag” of words in document clustering</a:t>
            </a:r>
            <a:r>
              <a:rPr lang="en-US" altLang="ja-JP" sz="2600" dirty="0">
                <a:ea typeface="ＭＳ Ｐゴシック" panose="020B0600070205080204" pitchFamily="34" charset="-128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ja-JP" sz="2200" dirty="0">
                <a:ea typeface="ＭＳ Ｐゴシック" panose="020B0600070205080204" pitchFamily="34" charset="-128"/>
              </a:rPr>
              <a:t>Sequence and position of words are ignored. </a:t>
            </a:r>
          </a:p>
          <a:p>
            <a:pPr>
              <a:lnSpc>
                <a:spcPct val="150000"/>
              </a:lnSpc>
            </a:pPr>
            <a:r>
              <a:rPr lang="en-US" altLang="ja-JP" sz="2600" dirty="0">
                <a:ea typeface="ＭＳ Ｐゴシック" panose="020B0600070205080204" pitchFamily="34" charset="-128"/>
              </a:rPr>
              <a:t>A document is represented with a vector just like a normal data point. </a:t>
            </a:r>
          </a:p>
          <a:p>
            <a:pPr>
              <a:lnSpc>
                <a:spcPct val="150000"/>
              </a:lnSpc>
            </a:pPr>
            <a:r>
              <a:rPr lang="en-US" altLang="ja-JP" sz="2600" dirty="0">
                <a:ea typeface="ＭＳ Ｐゴシック" panose="020B0600070205080204" pitchFamily="34" charset="-128"/>
              </a:rPr>
              <a:t>It is common to use similarity to compare two documents rather than distance. </a:t>
            </a:r>
          </a:p>
          <a:p>
            <a:pPr lvl="1">
              <a:lnSpc>
                <a:spcPct val="150000"/>
              </a:lnSpc>
            </a:pPr>
            <a:r>
              <a:rPr lang="en-US" altLang="ja-JP" sz="2200" dirty="0">
                <a:ea typeface="ＭＳ Ｐゴシック" panose="020B0600070205080204" pitchFamily="34" charset="-128"/>
              </a:rPr>
              <a:t>The most commonly used similarity function is the </a:t>
            </a:r>
            <a:r>
              <a:rPr lang="en-US" altLang="ja-JP" sz="2200" b="1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cosine similarity</a:t>
            </a:r>
            <a:r>
              <a:rPr lang="en-US" altLang="ja-JP" sz="2200" dirty="0">
                <a:ea typeface="ＭＳ Ｐゴシック" panose="020B0600070205080204" pitchFamily="34" charset="-128"/>
              </a:rPr>
              <a:t>. We will study this later.</a:t>
            </a:r>
            <a:endParaRPr lang="en-US" altLang="zh-CN" sz="2200" dirty="0"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0EA27F-F290-4F40-9A01-634E91078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752600"/>
            <a:ext cx="4314825" cy="37719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86473B2-C197-3543-0BD3-418FB475F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Distance function for text documents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931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EE73E-1441-B3C1-7E8E-A237F9B0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Data standardization</a:t>
            </a:r>
            <a:endParaRPr kumimoji="1" lang="zh-CN" altLang="en-US" dirty="0"/>
          </a:p>
        </p:txBody>
      </p:sp>
      <p:sp>
        <p:nvSpPr>
          <p:cNvPr id="829443" name="Rectangle 3">
            <a:extLst>
              <a:ext uri="{FF2B5EF4-FFF2-40B4-BE49-F238E27FC236}">
                <a16:creationId xmlns:a16="http://schemas.microsoft.com/office/drawing/2014/main" id="{191109BB-D63E-4E7A-8010-839EF34F69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ja-JP" sz="2600" dirty="0">
                <a:ea typeface="ＭＳ Ｐゴシック" panose="020B0600070205080204" pitchFamily="34" charset="-128"/>
              </a:rPr>
              <a:t>In the Euclidean space, standardization of attributes is recommended so that all attributes can have equal impact on the computation of distances. </a:t>
            </a:r>
          </a:p>
          <a:p>
            <a:pPr>
              <a:lnSpc>
                <a:spcPct val="160000"/>
              </a:lnSpc>
            </a:pPr>
            <a:r>
              <a:rPr lang="en-US" altLang="ja-JP" sz="2600" dirty="0">
                <a:ea typeface="ＭＳ Ｐゴシック" panose="020B0600070205080204" pitchFamily="34" charset="-128"/>
              </a:rPr>
              <a:t>Consider the following pair of data points </a:t>
            </a:r>
          </a:p>
          <a:p>
            <a:pPr lvl="1">
              <a:lnSpc>
                <a:spcPct val="160000"/>
              </a:lnSpc>
            </a:pPr>
            <a:r>
              <a:rPr lang="en-US" altLang="ja-JP" sz="2200" b="1" dirty="0">
                <a:ea typeface="ＭＳ Ｐゴシック" panose="020B0600070205080204" pitchFamily="34" charset="-128"/>
              </a:rPr>
              <a:t>x</a:t>
            </a:r>
            <a:r>
              <a:rPr lang="en-US" altLang="ja-JP" sz="2200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ja-JP" sz="2200" dirty="0">
                <a:ea typeface="ＭＳ Ｐゴシック" panose="020B0600070205080204" pitchFamily="34" charset="-128"/>
              </a:rPr>
              <a:t>: (0.1, 20) and </a:t>
            </a:r>
            <a:r>
              <a:rPr lang="en-US" altLang="ja-JP" sz="2200" b="1" dirty="0" err="1">
                <a:ea typeface="ＭＳ Ｐゴシック" panose="020B0600070205080204" pitchFamily="34" charset="-128"/>
              </a:rPr>
              <a:t>x</a:t>
            </a:r>
            <a:r>
              <a:rPr lang="en-US" altLang="ja-JP" sz="2200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ja-JP" sz="2200" dirty="0">
                <a:ea typeface="ＭＳ Ｐゴシック" panose="020B0600070205080204" pitchFamily="34" charset="-128"/>
              </a:rPr>
              <a:t>: (0.9, 720). </a:t>
            </a:r>
          </a:p>
          <a:p>
            <a:pPr marL="0" indent="0">
              <a:lnSpc>
                <a:spcPct val="160000"/>
              </a:lnSpc>
              <a:buNone/>
            </a:pPr>
            <a:endParaRPr lang="en-US" altLang="ja-JP" sz="2600" dirty="0">
              <a:ea typeface="ＭＳ Ｐゴシック" panose="020B0600070205080204" pitchFamily="34" charset="-128"/>
            </a:endParaRPr>
          </a:p>
          <a:p>
            <a:pPr>
              <a:lnSpc>
                <a:spcPct val="160000"/>
              </a:lnSpc>
            </a:pPr>
            <a:r>
              <a:rPr lang="en-US" altLang="ja-JP" sz="2600" dirty="0">
                <a:ea typeface="ＭＳ Ｐゴシック" panose="020B0600070205080204" pitchFamily="34" charset="-128"/>
              </a:rPr>
              <a:t>The distance is almost completely dominated by (720-20) = 700.</a:t>
            </a:r>
          </a:p>
          <a:p>
            <a:pPr>
              <a:lnSpc>
                <a:spcPct val="160000"/>
              </a:lnSpc>
            </a:pPr>
            <a:r>
              <a:rPr lang="en-US" altLang="ja-JP" sz="26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Standardize attributes</a:t>
            </a:r>
            <a:r>
              <a:rPr lang="en-US" altLang="ja-JP" sz="2600" dirty="0">
                <a:ea typeface="ＭＳ Ｐゴシック" panose="020B0600070205080204" pitchFamily="34" charset="-128"/>
              </a:rPr>
              <a:t>: to force the attributes to have a common value range </a:t>
            </a:r>
          </a:p>
          <a:p>
            <a:pPr>
              <a:lnSpc>
                <a:spcPct val="160000"/>
              </a:lnSpc>
            </a:pPr>
            <a:endParaRPr lang="en-US" altLang="zh-CN" sz="2600" dirty="0">
              <a:ea typeface="宋体" panose="02010600030101010101" pitchFamily="2" charset="-122"/>
            </a:endParaRPr>
          </a:p>
        </p:txBody>
      </p:sp>
      <p:sp>
        <p:nvSpPr>
          <p:cNvPr id="829445" name="Rectangle 5">
            <a:extLst>
              <a:ext uri="{FF2B5EF4-FFF2-40B4-BE49-F238E27FC236}">
                <a16:creationId xmlns:a16="http://schemas.microsoft.com/office/drawing/2014/main" id="{ADAF3F6D-6066-4A1A-B1AB-71324F9E1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2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44" name="Object 4">
                <a:extLst>
                  <a:ext uri="{FF2B5EF4-FFF2-40B4-BE49-F238E27FC236}">
                    <a16:creationId xmlns:a16="http://schemas.microsoft.com/office/drawing/2014/main" id="{C16FEFA6-70E9-4405-85E2-221904550F09}"/>
                  </a:ext>
                </a:extLst>
              </p:cNvPr>
              <p:cNvSpPr txBox="1"/>
              <p:nvPr/>
            </p:nvSpPr>
            <p:spPr bwMode="auto">
              <a:xfrm>
                <a:off x="1524002" y="3729859"/>
                <a:ext cx="7381875" cy="64611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(0.9−0.1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+(720−20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700.000457,</m:t>
                      </m:r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9444" name="Object 4">
                <a:extLst>
                  <a:ext uri="{FF2B5EF4-FFF2-40B4-BE49-F238E27FC236}">
                    <a16:creationId xmlns:a16="http://schemas.microsoft.com/office/drawing/2014/main" id="{C16FEFA6-70E9-4405-85E2-221904550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2" y="3729859"/>
                <a:ext cx="7381875" cy="6461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24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D3BF8-E485-8B91-2B8D-08F09810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Interval-scaled attributes </a:t>
            </a:r>
            <a:endParaRPr kumimoji="1" lang="zh-CN" altLang="en-US" dirty="0"/>
          </a:p>
        </p:txBody>
      </p:sp>
      <p:sp>
        <p:nvSpPr>
          <p:cNvPr id="830467" name="Rectangle 3">
            <a:extLst>
              <a:ext uri="{FF2B5EF4-FFF2-40B4-BE49-F238E27FC236}">
                <a16:creationId xmlns:a16="http://schemas.microsoft.com/office/drawing/2014/main" id="{9C78A5E4-9CE4-4FA5-9286-6B6B807810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Their values are real numbers following a linear scale. 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The difference in Age between 10 and 20 is the same as that between 40 and 50. 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The key idea is that intervals keep the same importance through out the scale 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Two main approaches to standardize interval scaled attributes, </a:t>
            </a:r>
            <a:r>
              <a:rPr lang="en-US" altLang="ja-JP" b="1" dirty="0">
                <a:ea typeface="ＭＳ Ｐゴシック" panose="020B0600070205080204" pitchFamily="34" charset="-128"/>
              </a:rPr>
              <a:t>range</a:t>
            </a:r>
            <a:r>
              <a:rPr lang="en-US" altLang="ja-JP" dirty="0">
                <a:ea typeface="ＭＳ Ｐゴシック" panose="020B0600070205080204" pitchFamily="34" charset="-128"/>
              </a:rPr>
              <a:t> and </a:t>
            </a:r>
            <a:r>
              <a:rPr lang="en-US" altLang="ja-JP" b="1" dirty="0">
                <a:ea typeface="ＭＳ Ｐゴシック" panose="020B0600070205080204" pitchFamily="34" charset="-128"/>
              </a:rPr>
              <a:t>z-score</a:t>
            </a:r>
            <a:r>
              <a:rPr lang="en-US" altLang="ja-JP" dirty="0">
                <a:ea typeface="ＭＳ Ｐゴシック" panose="020B0600070205080204" pitchFamily="34" charset="-128"/>
              </a:rPr>
              <a:t>. </a:t>
            </a:r>
            <a:r>
              <a:rPr lang="en-US" altLang="ja-JP" i="1" dirty="0">
                <a:ea typeface="ＭＳ Ｐゴシック" panose="020B0600070205080204" pitchFamily="34" charset="-128"/>
              </a:rPr>
              <a:t>f</a:t>
            </a:r>
            <a:r>
              <a:rPr lang="en-US" altLang="ja-JP" dirty="0">
                <a:ea typeface="ＭＳ Ｐゴシック" panose="020B0600070205080204" pitchFamily="34" charset="-128"/>
              </a:rPr>
              <a:t> is an attribute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30469" name="Rectangle 5">
            <a:extLst>
              <a:ext uri="{FF2B5EF4-FFF2-40B4-BE49-F238E27FC236}">
                <a16:creationId xmlns:a16="http://schemas.microsoft.com/office/drawing/2014/main" id="{725D5392-AFEF-4952-87B8-C73C82D5B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2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0468" name="Object 4">
                <a:extLst>
                  <a:ext uri="{FF2B5EF4-FFF2-40B4-BE49-F238E27FC236}">
                    <a16:creationId xmlns:a16="http://schemas.microsoft.com/office/drawing/2014/main" id="{6A254A97-7FBF-45CF-B2CB-15E8A802F8E1}"/>
                  </a:ext>
                </a:extLst>
              </p:cNvPr>
              <p:cNvSpPr txBox="1"/>
              <p:nvPr/>
            </p:nvSpPr>
            <p:spPr bwMode="auto">
              <a:xfrm>
                <a:off x="3314700" y="4572000"/>
                <a:ext cx="5562600" cy="969962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𝑟𝑎𝑛𝑔𝑒</m:t>
                      </m:r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if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</m:sub>
                          </m:sSub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func>
                            <m:func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0468" name="Object 4">
                <a:extLst>
                  <a:ext uri="{FF2B5EF4-FFF2-40B4-BE49-F238E27FC236}">
                    <a16:creationId xmlns:a16="http://schemas.microsoft.com/office/drawing/2014/main" id="{6A254A97-7FBF-45CF-B2CB-15E8A802F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14700" y="4572000"/>
                <a:ext cx="5562600" cy="969962"/>
              </a:xfrm>
              <a:prstGeom prst="rect">
                <a:avLst/>
              </a:prstGeom>
              <a:blipFill>
                <a:blip r:embed="rId2"/>
                <a:stretch>
                  <a:fillRect l="-685" b="-11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53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2D853-D4DF-1E95-2BEE-C3881ED63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Interval-scaled attributes (</a:t>
            </a:r>
            <a:r>
              <a:rPr lang="en-US" altLang="ja-JP" dirty="0" err="1">
                <a:ea typeface="ＭＳ Ｐゴシック" panose="020B0600070205080204" pitchFamily="34" charset="-128"/>
              </a:rPr>
              <a:t>cont</a:t>
            </a:r>
            <a:r>
              <a:rPr lang="en-US" altLang="ja-JP" dirty="0">
                <a:ea typeface="ＭＳ Ｐゴシック" panose="020B0600070205080204" pitchFamily="34" charset="-128"/>
              </a:rPr>
              <a:t> …)</a:t>
            </a:r>
            <a:endParaRPr kumimoji="1" lang="zh-CN" altLang="en-US" dirty="0"/>
          </a:p>
        </p:txBody>
      </p:sp>
      <p:sp>
        <p:nvSpPr>
          <p:cNvPr id="832515" name="Rectangle 3">
            <a:extLst>
              <a:ext uri="{FF2B5EF4-FFF2-40B4-BE49-F238E27FC236}">
                <a16:creationId xmlns:a16="http://schemas.microsoft.com/office/drawing/2014/main" id="{AB952223-96AC-4E3A-A7D0-1702E78490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Z-score</a:t>
            </a:r>
            <a:r>
              <a:rPr lang="en-US" altLang="zh-CN" dirty="0">
                <a:ea typeface="宋体" panose="02010600030101010101" pitchFamily="2" charset="-122"/>
              </a:rPr>
              <a:t>: </a:t>
            </a:r>
            <a:r>
              <a:rPr lang="en-US" altLang="ja-JP" dirty="0">
                <a:ea typeface="ＭＳ Ｐゴシック" panose="020B0600070205080204" pitchFamily="34" charset="-128"/>
              </a:rPr>
              <a:t>transforms the attribute values so that they have a mean of zero and a </a:t>
            </a:r>
            <a:r>
              <a:rPr lang="en-US" altLang="ja-JP" b="1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mean absolute deviation</a:t>
            </a:r>
            <a:r>
              <a:rPr lang="en-US" altLang="ja-JP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dirty="0">
                <a:ea typeface="ＭＳ Ｐゴシック" panose="020B0600070205080204" pitchFamily="34" charset="-128"/>
              </a:rPr>
              <a:t>of 1. The mean absolute deviation of attribute </a:t>
            </a:r>
            <a:r>
              <a:rPr lang="en-US" altLang="ja-JP" i="1" dirty="0">
                <a:ea typeface="ＭＳ Ｐゴシック" panose="020B0600070205080204" pitchFamily="34" charset="-128"/>
              </a:rPr>
              <a:t>f</a:t>
            </a:r>
            <a:r>
              <a:rPr lang="en-US" altLang="ja-JP" dirty="0">
                <a:ea typeface="ＭＳ Ｐゴシック" panose="020B0600070205080204" pitchFamily="34" charset="-128"/>
              </a:rPr>
              <a:t>, denoted by </a:t>
            </a:r>
            <a:r>
              <a:rPr lang="en-US" altLang="ja-JP" i="1" dirty="0">
                <a:ea typeface="ＭＳ Ｐゴシック" panose="020B0600070205080204" pitchFamily="34" charset="-128"/>
              </a:rPr>
              <a:t>s</a:t>
            </a:r>
            <a:r>
              <a:rPr lang="en-US" altLang="ja-JP" i="1" baseline="-25000" dirty="0">
                <a:ea typeface="ＭＳ Ｐゴシック" panose="020B0600070205080204" pitchFamily="34" charset="-128"/>
              </a:rPr>
              <a:t>f</a:t>
            </a:r>
            <a:r>
              <a:rPr lang="en-US" altLang="ja-JP" dirty="0">
                <a:ea typeface="ＭＳ Ｐゴシック" panose="020B0600070205080204" pitchFamily="34" charset="-128"/>
              </a:rPr>
              <a:t>, is computed as follows 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32517" name="Rectangle 5">
            <a:extLst>
              <a:ext uri="{FF2B5EF4-FFF2-40B4-BE49-F238E27FC236}">
                <a16:creationId xmlns:a16="http://schemas.microsoft.com/office/drawing/2014/main" id="{9F03A484-2C8A-497A-B5C3-2152A4571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2" y="30585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2516" name="Object 4">
                <a:extLst>
                  <a:ext uri="{FF2B5EF4-FFF2-40B4-BE49-F238E27FC236}">
                    <a16:creationId xmlns:a16="http://schemas.microsoft.com/office/drawing/2014/main" id="{9647C10B-495E-4502-A664-159107935D90}"/>
                  </a:ext>
                </a:extLst>
              </p:cNvPr>
              <p:cNvSpPr txBox="1"/>
              <p:nvPr/>
            </p:nvSpPr>
            <p:spPr bwMode="auto">
              <a:xfrm>
                <a:off x="2532064" y="2687640"/>
                <a:ext cx="6946899" cy="8985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|+|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|+...+|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𝑛𝑓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2516" name="Object 4">
                <a:extLst>
                  <a:ext uri="{FF2B5EF4-FFF2-40B4-BE49-F238E27FC236}">
                    <a16:creationId xmlns:a16="http://schemas.microsoft.com/office/drawing/2014/main" id="{9647C10B-495E-4502-A664-159107935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2064" y="2687640"/>
                <a:ext cx="6946899" cy="898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2519" name="Rectangle 7">
            <a:extLst>
              <a:ext uri="{FF2B5EF4-FFF2-40B4-BE49-F238E27FC236}">
                <a16:creationId xmlns:a16="http://schemas.microsoft.com/office/drawing/2014/main" id="{AB46D913-00C0-4F3E-8BA5-FCB6B0527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2" y="30585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2518" name="Object 6">
                <a:extLst>
                  <a:ext uri="{FF2B5EF4-FFF2-40B4-BE49-F238E27FC236}">
                    <a16:creationId xmlns:a16="http://schemas.microsoft.com/office/drawing/2014/main" id="{3108F6C9-1BB2-4715-B9CA-30872EEFA61D}"/>
                  </a:ext>
                </a:extLst>
              </p:cNvPr>
              <p:cNvSpPr txBox="1"/>
              <p:nvPr/>
            </p:nvSpPr>
            <p:spPr bwMode="auto">
              <a:xfrm>
                <a:off x="2568850" y="3625364"/>
                <a:ext cx="4140200" cy="94456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+...+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𝑛𝑓</m:t>
                              </m:r>
                            </m:sub>
                          </m:sSub>
                        </m:e>
                      </m:d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2518" name="Object 6">
                <a:extLst>
                  <a:ext uri="{FF2B5EF4-FFF2-40B4-BE49-F238E27FC236}">
                    <a16:creationId xmlns:a16="http://schemas.microsoft.com/office/drawing/2014/main" id="{3108F6C9-1BB2-4715-B9CA-30872EEFA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8850" y="3625364"/>
                <a:ext cx="4140200" cy="944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2521" name="Rectangle 9">
            <a:extLst>
              <a:ext uri="{FF2B5EF4-FFF2-40B4-BE49-F238E27FC236}">
                <a16:creationId xmlns:a16="http://schemas.microsoft.com/office/drawing/2014/main" id="{4102A2F9-7B81-4AC9-95A1-0674372C3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2" y="30300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2520" name="Object 8">
                <a:extLst>
                  <a:ext uri="{FF2B5EF4-FFF2-40B4-BE49-F238E27FC236}">
                    <a16:creationId xmlns:a16="http://schemas.microsoft.com/office/drawing/2014/main" id="{A1F0A13C-BDB2-4D74-9925-CB0A26CB2FDD}"/>
                  </a:ext>
                </a:extLst>
              </p:cNvPr>
              <p:cNvSpPr txBox="1"/>
              <p:nvPr/>
            </p:nvSpPr>
            <p:spPr bwMode="auto">
              <a:xfrm>
                <a:off x="4638950" y="4713287"/>
                <a:ext cx="2771775" cy="115411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𝑖𝑓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2520" name="Object 8">
                <a:extLst>
                  <a:ext uri="{FF2B5EF4-FFF2-40B4-BE49-F238E27FC236}">
                    <a16:creationId xmlns:a16="http://schemas.microsoft.com/office/drawing/2014/main" id="{A1F0A13C-BDB2-4D74-9925-CB0A26CB2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38950" y="4713287"/>
                <a:ext cx="2771775" cy="11541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2522" name="Text Box 10">
            <a:extLst>
              <a:ext uri="{FF2B5EF4-FFF2-40B4-BE49-F238E27FC236}">
                <a16:creationId xmlns:a16="http://schemas.microsoft.com/office/drawing/2014/main" id="{9893E941-78AF-44EA-A292-0DA596B52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850" y="4829319"/>
            <a:ext cx="25193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800">
                <a:ea typeface="宋体" panose="02010600030101010101" pitchFamily="2" charset="-122"/>
              </a:rPr>
              <a:t>Z-score:</a:t>
            </a:r>
          </a:p>
        </p:txBody>
      </p:sp>
    </p:spTree>
    <p:extLst>
      <p:ext uri="{BB962C8B-B14F-4D97-AF65-F5344CB8AC3E}">
        <p14:creationId xmlns:p14="http://schemas.microsoft.com/office/powerpoint/2010/main" val="246589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9" name="Rectangle 3">
            <a:extLst>
              <a:ext uri="{FF2B5EF4-FFF2-40B4-BE49-F238E27FC236}">
                <a16:creationId xmlns:a16="http://schemas.microsoft.com/office/drawing/2014/main" id="{54170472-64FA-4847-A461-8EFE111D4B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73174"/>
            <a:ext cx="5562602" cy="467995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Numeric attributes, but unlike interval-scaled attributes, their scales are exponential, </a:t>
            </a:r>
          </a:p>
          <a:p>
            <a:pPr>
              <a:lnSpc>
                <a:spcPct val="15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For example, the total amount of microorganisms that evolve in a time </a:t>
            </a:r>
            <a:r>
              <a:rPr lang="en-US" altLang="ja-JP" sz="2400" i="1" dirty="0">
                <a:ea typeface="ＭＳ Ｐゴシック" panose="020B0600070205080204" pitchFamily="34" charset="-128"/>
              </a:rPr>
              <a:t>t</a:t>
            </a:r>
            <a:r>
              <a:rPr lang="en-US" altLang="ja-JP" sz="2400" dirty="0">
                <a:ea typeface="ＭＳ Ｐゴシック" panose="020B0600070205080204" pitchFamily="34" charset="-128"/>
              </a:rPr>
              <a:t> is approximately given by </a:t>
            </a:r>
            <a:endParaRPr lang="en-US" altLang="ja-JP" sz="2400" i="1" dirty="0">
              <a:ea typeface="ＭＳ Ｐゴシック" panose="020B0600070205080204" pitchFamily="34" charset="-128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ja-JP" sz="2400" i="1" dirty="0">
                <a:ea typeface="ＭＳ Ｐゴシック" panose="020B0600070205080204" pitchFamily="34" charset="-128"/>
              </a:rPr>
              <a:t>		</a:t>
            </a:r>
            <a:r>
              <a:rPr lang="en-US" altLang="ja-JP" sz="2400" i="1" dirty="0" err="1">
                <a:ea typeface="ＭＳ Ｐゴシック" panose="020B0600070205080204" pitchFamily="34" charset="-128"/>
              </a:rPr>
              <a:t>Ae</a:t>
            </a:r>
            <a:r>
              <a:rPr lang="en-US" altLang="ja-JP" sz="2400" i="1" baseline="30000" dirty="0" err="1">
                <a:ea typeface="ＭＳ Ｐゴシック" panose="020B0600070205080204" pitchFamily="34" charset="-128"/>
              </a:rPr>
              <a:t>Bt</a:t>
            </a:r>
            <a:r>
              <a:rPr lang="en-US" altLang="ja-JP" sz="2400" dirty="0">
                <a:ea typeface="ＭＳ Ｐゴシック" panose="020B0600070205080204" pitchFamily="34" charset="-128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en-US" altLang="ja-JP" sz="2000" dirty="0">
                <a:ea typeface="ＭＳ Ｐゴシック" panose="020B0600070205080204" pitchFamily="34" charset="-128"/>
              </a:rPr>
              <a:t>where </a:t>
            </a:r>
            <a:r>
              <a:rPr lang="en-US" altLang="ja-JP" sz="2000" i="1" dirty="0">
                <a:ea typeface="ＭＳ Ｐゴシック" panose="020B0600070205080204" pitchFamily="34" charset="-128"/>
              </a:rPr>
              <a:t>A</a:t>
            </a:r>
            <a:r>
              <a:rPr lang="en-US" altLang="ja-JP" sz="2000" dirty="0">
                <a:ea typeface="ＭＳ Ｐゴシック" panose="020B0600070205080204" pitchFamily="34" charset="-128"/>
              </a:rPr>
              <a:t> and </a:t>
            </a:r>
            <a:r>
              <a:rPr lang="en-US" altLang="ja-JP" sz="2000" i="1" dirty="0">
                <a:ea typeface="ＭＳ Ｐゴシック" panose="020B0600070205080204" pitchFamily="34" charset="-128"/>
              </a:rPr>
              <a:t>B</a:t>
            </a:r>
            <a:r>
              <a:rPr lang="en-US" altLang="ja-JP" sz="2000" dirty="0">
                <a:ea typeface="ＭＳ Ｐゴシック" panose="020B0600070205080204" pitchFamily="34" charset="-128"/>
              </a:rPr>
              <a:t> are some positive constants. 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Do log transform: </a:t>
            </a:r>
          </a:p>
          <a:p>
            <a:pPr lvl="1">
              <a:lnSpc>
                <a:spcPct val="150000"/>
              </a:lnSpc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Then treat it as an interval-scaled </a:t>
            </a:r>
            <a:r>
              <a:rPr lang="en-US" altLang="zh-CN" sz="2000" dirty="0" err="1">
                <a:ea typeface="宋体" panose="02010600030101010101" pitchFamily="2" charset="-122"/>
              </a:rPr>
              <a:t>attribuete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833541" name="Rectangle 5">
            <a:extLst>
              <a:ext uri="{FF2B5EF4-FFF2-40B4-BE49-F238E27FC236}">
                <a16:creationId xmlns:a16="http://schemas.microsoft.com/office/drawing/2014/main" id="{9E8887C7-2805-4D09-8C89-A80958985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2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3540" name="Object 4">
                <a:extLst>
                  <a:ext uri="{FF2B5EF4-FFF2-40B4-BE49-F238E27FC236}">
                    <a16:creationId xmlns:a16="http://schemas.microsoft.com/office/drawing/2014/main" id="{6AB84F1A-EC90-4CAB-B869-500D829E3BFC}"/>
                  </a:ext>
                </a:extLst>
              </p:cNvPr>
              <p:cNvSpPr txBox="1"/>
              <p:nvPr/>
            </p:nvSpPr>
            <p:spPr bwMode="auto">
              <a:xfrm>
                <a:off x="2119313" y="4724401"/>
                <a:ext cx="1727199" cy="8604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zh-CN" altLang="en-US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zh-CN" altLang="en-US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𝑖𝑓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833540" name="Object 4">
                <a:extLst>
                  <a:ext uri="{FF2B5EF4-FFF2-40B4-BE49-F238E27FC236}">
                    <a16:creationId xmlns:a16="http://schemas.microsoft.com/office/drawing/2014/main" id="{6AB84F1A-EC90-4CAB-B869-500D829E3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19313" y="4724401"/>
                <a:ext cx="1727199" cy="860425"/>
              </a:xfrm>
              <a:prstGeom prst="rect">
                <a:avLst/>
              </a:prstGeom>
              <a:blipFill>
                <a:blip r:embed="rId2"/>
                <a:stretch>
                  <a:fillRect l="-3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E7CC5177-BE7A-48E3-A178-1C9CFC273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405730"/>
            <a:ext cx="4728837" cy="441483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E6A90CA-13DA-8297-A6B3-8A9B4715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Ratio-scaled attributes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78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4B874-9A1A-D4C8-40D5-F56BD1B6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Nominal attributes</a:t>
            </a:r>
            <a:endParaRPr kumimoji="1" lang="zh-CN" altLang="en-US" dirty="0"/>
          </a:p>
        </p:txBody>
      </p:sp>
      <p:sp>
        <p:nvSpPr>
          <p:cNvPr id="831491" name="Rectangle 3">
            <a:extLst>
              <a:ext uri="{FF2B5EF4-FFF2-40B4-BE49-F238E27FC236}">
                <a16:creationId xmlns:a16="http://schemas.microsoft.com/office/drawing/2014/main" id="{1553F3B0-C98A-4173-815D-8517A171E0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Sometime, we need to transform nominal attributes to numeric attributes.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Transform nominal attributes to binary attributes.</a:t>
            </a:r>
          </a:p>
          <a:p>
            <a:pPr lvl="1"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The number of values of a nominal attribute is </a:t>
            </a:r>
            <a:r>
              <a:rPr lang="en-US" altLang="ja-JP" i="1" dirty="0">
                <a:ea typeface="ＭＳ Ｐゴシック" panose="020B0600070205080204" pitchFamily="34" charset="-128"/>
              </a:rPr>
              <a:t>v</a:t>
            </a:r>
            <a:r>
              <a:rPr lang="en-US" altLang="ja-JP" dirty="0">
                <a:ea typeface="ＭＳ Ｐゴシック" panose="020B0600070205080204" pitchFamily="34" charset="-128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Create </a:t>
            </a:r>
            <a:r>
              <a:rPr lang="en-US" altLang="ja-JP" i="1" dirty="0">
                <a:ea typeface="ＭＳ Ｐゴシック" panose="020B0600070205080204" pitchFamily="34" charset="-128"/>
              </a:rPr>
              <a:t>v</a:t>
            </a:r>
            <a:r>
              <a:rPr lang="en-US" altLang="ja-JP" dirty="0">
                <a:ea typeface="ＭＳ Ｐゴシック" panose="020B0600070205080204" pitchFamily="34" charset="-128"/>
              </a:rPr>
              <a:t> binary attributes to represent them.</a:t>
            </a:r>
          </a:p>
          <a:p>
            <a:pPr lvl="1"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If a data instance for the nominal attribute takes a particular value, the value of its binary attribute is set to 1, otherwise it is set to 0. </a:t>
            </a:r>
          </a:p>
          <a:p>
            <a:pPr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The resulting binary attributes can be used as numeric attributes, with two values, 0 and 1. </a:t>
            </a:r>
            <a:endParaRPr lang="en-US" altLang="zh-CN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134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3" name="Rectangle 3">
            <a:extLst>
              <a:ext uri="{FF2B5EF4-FFF2-40B4-BE49-F238E27FC236}">
                <a16:creationId xmlns:a16="http://schemas.microsoft.com/office/drawing/2014/main" id="{23BEA10C-4BF9-4A88-A99E-9522DAB9BA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5638800" cy="48260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Nominal attribute </a:t>
            </a:r>
            <a:r>
              <a:rPr lang="en-US" altLang="ja-JP" i="1" dirty="0">
                <a:ea typeface="ＭＳ Ｐゴシック" panose="020B0600070205080204" pitchFamily="34" charset="-128"/>
              </a:rPr>
              <a:t>fruit</a:t>
            </a:r>
            <a:r>
              <a:rPr lang="en-US" altLang="ja-JP" dirty="0">
                <a:ea typeface="ＭＳ Ｐゴシック" panose="020B0600070205080204" pitchFamily="34" charset="-128"/>
              </a:rPr>
              <a:t>: has three values, </a:t>
            </a:r>
          </a:p>
          <a:p>
            <a:pPr lvl="1">
              <a:lnSpc>
                <a:spcPct val="150000"/>
              </a:lnSpc>
            </a:pPr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Apple, Orange, </a:t>
            </a:r>
            <a:r>
              <a:rPr lang="en-US" altLang="ja-JP" dirty="0">
                <a:ea typeface="ＭＳ Ｐゴシック" panose="020B0600070205080204" pitchFamily="34" charset="-128"/>
              </a:rPr>
              <a:t>and</a:t>
            </a:r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Pear</a:t>
            </a:r>
            <a:r>
              <a:rPr lang="en-US" altLang="ja-JP" dirty="0"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We create three binary attributes called, </a:t>
            </a:r>
            <a:r>
              <a:rPr lang="en-US" altLang="ja-JP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Apple</a:t>
            </a:r>
            <a:r>
              <a:rPr lang="en-US" altLang="ja-JP" dirty="0">
                <a:ea typeface="ＭＳ Ｐゴシック" panose="020B0600070205080204" pitchFamily="34" charset="-128"/>
              </a:rPr>
              <a:t>,</a:t>
            </a:r>
            <a:r>
              <a:rPr lang="en-US" altLang="ja-JP" dirty="0">
                <a:solidFill>
                  <a:srgbClr val="3333CC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Orange</a:t>
            </a:r>
            <a:r>
              <a:rPr lang="en-US" altLang="ja-JP" dirty="0">
                <a:ea typeface="ＭＳ Ｐゴシック" panose="020B0600070205080204" pitchFamily="34" charset="-128"/>
              </a:rPr>
              <a:t>, and</a:t>
            </a:r>
            <a:r>
              <a:rPr lang="en-US" altLang="ja-JP" dirty="0">
                <a:solidFill>
                  <a:srgbClr val="3333CC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Pear</a:t>
            </a:r>
            <a:r>
              <a:rPr lang="en-US" altLang="ja-JP" dirty="0">
                <a:ea typeface="ＭＳ Ｐゴシック" panose="020B0600070205080204" pitchFamily="34" charset="-128"/>
              </a:rPr>
              <a:t> in the new data. </a:t>
            </a:r>
          </a:p>
          <a:p>
            <a:pPr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If a particular data instance in the original data has Apple as the value for </a:t>
            </a:r>
            <a:r>
              <a:rPr lang="en-US" altLang="ja-JP" i="1" dirty="0">
                <a:ea typeface="ＭＳ Ｐゴシック" panose="020B0600070205080204" pitchFamily="34" charset="-128"/>
              </a:rPr>
              <a:t>fruit</a:t>
            </a:r>
            <a:r>
              <a:rPr lang="en-US" altLang="ja-JP" dirty="0">
                <a:ea typeface="ＭＳ Ｐゴシック" panose="020B0600070205080204" pitchFamily="34" charset="-128"/>
              </a:rPr>
              <a:t>, </a:t>
            </a:r>
          </a:p>
          <a:p>
            <a:pPr lvl="1"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then in the transformed data, we set the value of the attribute Apple to 1, and </a:t>
            </a:r>
          </a:p>
          <a:p>
            <a:pPr lvl="1"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the values of attributes Orange and Pear to 0 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AF0297-F9D1-4917-B342-59A34F4B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420144"/>
            <a:ext cx="4905909" cy="272891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D0CE614-EBAB-9C4F-B240-1A06F75FF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Nominal attributes: an example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281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7" name="Rectangle 3">
            <a:extLst>
              <a:ext uri="{FF2B5EF4-FFF2-40B4-BE49-F238E27FC236}">
                <a16:creationId xmlns:a16="http://schemas.microsoft.com/office/drawing/2014/main" id="{3C44BCBE-E46C-4C76-B63A-73A0987BD4B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609600" y="1524000"/>
            <a:ext cx="5867400" cy="4495800"/>
          </a:xfrm>
        </p:spPr>
        <p:txBody>
          <a:bodyPr>
            <a:normAutofit/>
          </a:bodyPr>
          <a:lstStyle/>
          <a:p>
            <a:r>
              <a:rPr lang="en-US" altLang="zh-CN" sz="2200" dirty="0"/>
              <a:t>Ordinal attribute: an </a:t>
            </a:r>
            <a:r>
              <a:rPr lang="en-US" altLang="ja-JP" sz="2200" dirty="0"/>
              <a:t>ordinal attribute is like a nominal attribute, but its values have a</a:t>
            </a:r>
            <a:r>
              <a:rPr lang="en-US" altLang="ja-JP" sz="2200" b="1" dirty="0"/>
              <a:t> </a:t>
            </a:r>
            <a:r>
              <a:rPr lang="en-US" altLang="ja-JP" sz="2200" dirty="0"/>
              <a:t>numerical ordering. E.g.,</a:t>
            </a:r>
          </a:p>
          <a:p>
            <a:pPr lvl="1"/>
            <a:r>
              <a:rPr lang="en-US" altLang="ja-JP" sz="2200" dirty="0"/>
              <a:t>Age attribute with values: Young, </a:t>
            </a:r>
            <a:r>
              <a:rPr lang="en-US" altLang="ja-JP" sz="2200" dirty="0" err="1"/>
              <a:t>MiddleAge</a:t>
            </a:r>
            <a:r>
              <a:rPr lang="en-US" altLang="ja-JP" sz="2200" dirty="0"/>
              <a:t> and Old. They are ordered. </a:t>
            </a:r>
          </a:p>
          <a:p>
            <a:pPr lvl="1"/>
            <a:r>
              <a:rPr lang="en-US" altLang="ja-JP" sz="2200" dirty="0"/>
              <a:t>Common approach to standardization: treat is as an interval-scaled attribute. </a:t>
            </a:r>
            <a:endParaRPr lang="en-US" altLang="zh-CN" sz="2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2DD263-895D-4CDD-94F5-3B7E27C83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752600"/>
            <a:ext cx="4419600" cy="2574417"/>
          </a:xfrm>
          <a:prstGeom prst="rect">
            <a:avLst/>
          </a:prstGeom>
          <a:noFill/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2D743F6-9859-FA2A-51E2-6462DB413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Ordinal attributes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374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76FDD0-BB82-4721-08B3-2784EB980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Mixed attributes</a:t>
            </a:r>
            <a:endParaRPr kumimoji="1" lang="zh-CN" altLang="en-US" dirty="0"/>
          </a:p>
        </p:txBody>
      </p:sp>
      <p:sp>
        <p:nvSpPr>
          <p:cNvPr id="837635" name="Rectangle 3">
            <a:extLst>
              <a:ext uri="{FF2B5EF4-FFF2-40B4-BE49-F238E27FC236}">
                <a16:creationId xmlns:a16="http://schemas.microsoft.com/office/drawing/2014/main" id="{2D6549AB-FC71-4A2D-ACC0-22FEBE2171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Our distance functions given are for data with all numeric attributes, or all nominal attributes, etc.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Practical data has different types:</a:t>
            </a:r>
          </a:p>
          <a:p>
            <a:pPr lvl="1"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Any subset of the 6 types of attributes, </a:t>
            </a:r>
          </a:p>
          <a:p>
            <a:pPr lvl="2">
              <a:lnSpc>
                <a:spcPct val="150000"/>
              </a:lnSpc>
            </a:pPr>
            <a:r>
              <a:rPr lang="en-US" altLang="ja-JP" b="1" dirty="0">
                <a:ea typeface="ＭＳ Ｐゴシック" panose="020B0600070205080204" pitchFamily="34" charset="-128"/>
              </a:rPr>
              <a:t>interval-scaled</a:t>
            </a:r>
            <a:r>
              <a:rPr lang="en-US" altLang="ja-JP" dirty="0">
                <a:ea typeface="ＭＳ Ｐゴシック" panose="020B0600070205080204" pitchFamily="34" charset="-128"/>
              </a:rPr>
              <a:t>, </a:t>
            </a:r>
          </a:p>
          <a:p>
            <a:pPr lvl="2">
              <a:lnSpc>
                <a:spcPct val="150000"/>
              </a:lnSpc>
            </a:pPr>
            <a:r>
              <a:rPr lang="en-US" altLang="ja-JP" b="1" dirty="0">
                <a:ea typeface="ＭＳ Ｐゴシック" panose="020B0600070205080204" pitchFamily="34" charset="-128"/>
              </a:rPr>
              <a:t>symmetric binary</a:t>
            </a:r>
            <a:r>
              <a:rPr lang="en-US" altLang="ja-JP" dirty="0">
                <a:ea typeface="ＭＳ Ｐゴシック" panose="020B0600070205080204" pitchFamily="34" charset="-128"/>
              </a:rPr>
              <a:t>, </a:t>
            </a:r>
          </a:p>
          <a:p>
            <a:pPr lvl="2">
              <a:lnSpc>
                <a:spcPct val="150000"/>
              </a:lnSpc>
            </a:pPr>
            <a:r>
              <a:rPr lang="en-US" altLang="ja-JP" b="1" dirty="0">
                <a:ea typeface="ＭＳ Ｐゴシック" panose="020B0600070205080204" pitchFamily="34" charset="-128"/>
              </a:rPr>
              <a:t>asymmetric binary</a:t>
            </a:r>
            <a:r>
              <a:rPr lang="en-US" altLang="ja-JP" dirty="0">
                <a:ea typeface="ＭＳ Ｐゴシック" panose="020B0600070205080204" pitchFamily="34" charset="-128"/>
              </a:rPr>
              <a:t>, </a:t>
            </a:r>
          </a:p>
          <a:p>
            <a:pPr lvl="2">
              <a:lnSpc>
                <a:spcPct val="150000"/>
              </a:lnSpc>
            </a:pPr>
            <a:r>
              <a:rPr lang="en-US" altLang="ja-JP" b="1" dirty="0">
                <a:ea typeface="ＭＳ Ｐゴシック" panose="020B0600070205080204" pitchFamily="34" charset="-128"/>
              </a:rPr>
              <a:t>ratio-scaled</a:t>
            </a:r>
            <a:r>
              <a:rPr lang="en-US" altLang="ja-JP" dirty="0">
                <a:ea typeface="ＭＳ Ｐゴシック" panose="020B0600070205080204" pitchFamily="34" charset="-128"/>
              </a:rPr>
              <a:t>, </a:t>
            </a:r>
          </a:p>
          <a:p>
            <a:pPr lvl="2">
              <a:lnSpc>
                <a:spcPct val="150000"/>
              </a:lnSpc>
            </a:pPr>
            <a:r>
              <a:rPr lang="en-US" altLang="ja-JP" b="1" dirty="0">
                <a:ea typeface="ＭＳ Ｐゴシック" panose="020B0600070205080204" pitchFamily="34" charset="-128"/>
              </a:rPr>
              <a:t>ordinal</a:t>
            </a:r>
            <a:endParaRPr lang="en-US" altLang="ja-JP" dirty="0">
              <a:ea typeface="ＭＳ Ｐゴシック" panose="020B0600070205080204" pitchFamily="34" charset="-128"/>
            </a:endParaRPr>
          </a:p>
          <a:p>
            <a:pPr lvl="2">
              <a:lnSpc>
                <a:spcPct val="150000"/>
              </a:lnSpc>
            </a:pPr>
            <a:r>
              <a:rPr lang="en-US" altLang="ja-JP" b="1" dirty="0">
                <a:ea typeface="ＭＳ Ｐゴシック" panose="020B0600070205080204" pitchFamily="34" charset="-128"/>
              </a:rPr>
              <a:t>nominal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56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6BF51-0615-65E9-37F3-CCD67617E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Supervised learning vs. unsupervised learning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7D79D6-9420-2BC2-B09A-1594C5380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3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Supervised learning</a:t>
            </a:r>
            <a:r>
              <a:rPr lang="en-US" altLang="ja-JP" sz="3200" dirty="0">
                <a:solidFill>
                  <a:srgbClr val="FF5050"/>
                </a:solidFill>
                <a:ea typeface="ＭＳ Ｐゴシック" panose="020B0600070205080204" pitchFamily="34" charset="-128"/>
              </a:rPr>
              <a:t>:</a:t>
            </a:r>
            <a:r>
              <a:rPr lang="en-US" altLang="ja-JP" sz="3200" dirty="0">
                <a:ea typeface="ＭＳ Ｐゴシック" panose="020B0600070205080204" pitchFamily="34" charset="-128"/>
              </a:rPr>
              <a:t> discover patterns in the data that relate data attributes with a target (class) attribute.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These patterns are then utilized to predict the values of the target attribute in future data instances. </a:t>
            </a:r>
          </a:p>
          <a:p>
            <a:r>
              <a:rPr lang="en-US" altLang="ja-JP" sz="3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Unsupervised learning</a:t>
            </a:r>
            <a:r>
              <a:rPr lang="en-US" altLang="ja-JP" sz="3200" dirty="0">
                <a:ea typeface="ＭＳ Ｐゴシック" panose="020B0600070205080204" pitchFamily="34" charset="-128"/>
              </a:rPr>
              <a:t>: The </a:t>
            </a:r>
            <a:r>
              <a:rPr lang="en-US" altLang="ja-JP" dirty="0">
                <a:ea typeface="ＭＳ Ｐゴシック" panose="020B0600070205080204" pitchFamily="34" charset="-128"/>
              </a:rPr>
              <a:t>data have no target attribute</a:t>
            </a:r>
            <a:r>
              <a:rPr lang="en-US" altLang="ja-JP" sz="3200" dirty="0">
                <a:ea typeface="ＭＳ Ｐゴシック" panose="020B0600070205080204" pitchFamily="34" charset="-128"/>
              </a:rPr>
              <a:t>. 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We want to explore the data to find some intrinsic structures in them.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438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9" name="Rectangle 3">
            <a:extLst>
              <a:ext uri="{FF2B5EF4-FFF2-40B4-BE49-F238E27FC236}">
                <a16:creationId xmlns:a16="http://schemas.microsoft.com/office/drawing/2014/main" id="{CC436371-8F47-4FFF-BC50-F34512DF54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43201"/>
            <a:ext cx="5867400" cy="497046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One common way of dealing with mixed attributes is to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Decide the dominant attribute type, and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Convert the other types to this type.</a:t>
            </a:r>
          </a:p>
          <a:p>
            <a:pPr>
              <a:lnSpc>
                <a:spcPct val="150000"/>
              </a:lnSpc>
            </a:pPr>
            <a:r>
              <a:rPr lang="en-US" altLang="ja-JP" dirty="0" err="1">
                <a:ea typeface="ＭＳ Ｐゴシック" panose="020B0600070205080204" pitchFamily="34" charset="-128"/>
              </a:rPr>
              <a:t>E.g</a:t>
            </a:r>
            <a:r>
              <a:rPr lang="en-US" altLang="ja-JP" dirty="0">
                <a:ea typeface="ＭＳ Ｐゴシック" panose="020B0600070205080204" pitchFamily="34" charset="-128"/>
              </a:rPr>
              <a:t>, if most attributes in a data set are interval-scaled, </a:t>
            </a:r>
          </a:p>
          <a:p>
            <a:pPr lvl="1"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we convert ordinal attributes and ratio-scaled attributes to interval-scaled attributes. </a:t>
            </a:r>
          </a:p>
          <a:p>
            <a:pPr lvl="1"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It is also appropriate to treat symmetric binary attributes as interval-scaled attributes.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EEEDF4-190A-4758-AC42-E1B34CE3F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752600"/>
            <a:ext cx="4817182" cy="373379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24FA6939-96A8-4565-488A-1E3D081E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Convert to a single type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343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ED440-73AB-0E9F-7036-0C9D32530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Convert to a single type (</a:t>
            </a:r>
            <a:r>
              <a:rPr lang="en-US" altLang="zh-CN" dirty="0" err="1">
                <a:ea typeface="宋体" panose="02010600030101010101" pitchFamily="2" charset="-122"/>
              </a:rPr>
              <a:t>cont</a:t>
            </a:r>
            <a:r>
              <a:rPr lang="en-US" altLang="zh-CN" dirty="0">
                <a:ea typeface="宋体" panose="02010600030101010101" pitchFamily="2" charset="-122"/>
              </a:rPr>
              <a:t> …)</a:t>
            </a:r>
            <a:endParaRPr kumimoji="1" lang="zh-CN" altLang="en-US" dirty="0"/>
          </a:p>
        </p:txBody>
      </p:sp>
      <p:sp>
        <p:nvSpPr>
          <p:cNvPr id="839683" name="Rectangle 3">
            <a:extLst>
              <a:ext uri="{FF2B5EF4-FFF2-40B4-BE49-F238E27FC236}">
                <a16:creationId xmlns:a16="http://schemas.microsoft.com/office/drawing/2014/main" id="{D1D95205-5DBC-4D7B-A4A1-04CBE2C5DC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It does not make much sense to convert a </a:t>
            </a:r>
            <a:r>
              <a:rPr lang="en-US" altLang="ja-JP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nominal attribute </a:t>
            </a:r>
            <a:r>
              <a:rPr lang="en-US" altLang="ja-JP" dirty="0">
                <a:ea typeface="ＭＳ Ｐゴシック" panose="020B0600070205080204" pitchFamily="34" charset="-128"/>
              </a:rPr>
              <a:t>or an </a:t>
            </a:r>
            <a:r>
              <a:rPr lang="en-US" altLang="ja-JP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asymmetric binary</a:t>
            </a:r>
            <a:r>
              <a:rPr lang="en-US" altLang="ja-JP" dirty="0">
                <a:ea typeface="ＭＳ Ｐゴシック" panose="020B0600070205080204" pitchFamily="34" charset="-128"/>
              </a:rPr>
              <a:t> attribute to an interval-scaled attribute, </a:t>
            </a:r>
          </a:p>
          <a:p>
            <a:pPr lvl="1"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but it is still frequently done in practice by assigning some numbers to them according to some hidden ordering, e.g., prices of the fruits</a:t>
            </a:r>
          </a:p>
          <a:p>
            <a:pPr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Alternatively, a nominal attribute can be converted to a set of (symmetric) binary attributes, which are then treated as numeric attributes.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019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707" name="Rectangle 3">
            <a:extLst>
              <a:ext uri="{FF2B5EF4-FFF2-40B4-BE49-F238E27FC236}">
                <a16:creationId xmlns:a16="http://schemas.microsoft.com/office/drawing/2014/main" id="{A64B6373-B776-4C1B-9E7C-096D5A8E720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09599" y="1124741"/>
            <a:ext cx="10972801" cy="901263"/>
          </a:xfrm>
        </p:spPr>
        <p:txBody>
          <a:bodyPr/>
          <a:lstStyle/>
          <a:p>
            <a:r>
              <a:rPr lang="en-US" altLang="zh-CN" sz="2600" dirty="0">
                <a:ea typeface="宋体" panose="02010600030101010101" pitchFamily="2" charset="-122"/>
              </a:rPr>
              <a:t>This approach computes individual attribute distances and then combine them. </a:t>
            </a:r>
          </a:p>
          <a:p>
            <a:endParaRPr lang="en-US" altLang="zh-CN" sz="2600" dirty="0">
              <a:ea typeface="宋体" panose="02010600030101010101" pitchFamily="2" charset="-122"/>
            </a:endParaRPr>
          </a:p>
        </p:txBody>
      </p:sp>
      <p:pic>
        <p:nvPicPr>
          <p:cNvPr id="840710" name="Picture 6">
            <a:extLst>
              <a:ext uri="{FF2B5EF4-FFF2-40B4-BE49-F238E27FC236}">
                <a16:creationId xmlns:a16="http://schemas.microsoft.com/office/drawing/2014/main" id="{60CB027D-AB5F-4383-AEE4-FA01A22F5804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58" y="3061500"/>
            <a:ext cx="6457107" cy="1770497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840709" name="Rectangle 5">
            <a:extLst>
              <a:ext uri="{FF2B5EF4-FFF2-40B4-BE49-F238E27FC236}">
                <a16:creationId xmlns:a16="http://schemas.microsoft.com/office/drawing/2014/main" id="{7AE00C6B-6D6A-43A6-9A1E-3167B3E99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2" y="29442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0708" name="Object 4">
                <a:extLst>
                  <a:ext uri="{FF2B5EF4-FFF2-40B4-BE49-F238E27FC236}">
                    <a16:creationId xmlns:a16="http://schemas.microsoft.com/office/drawing/2014/main" id="{342C9A17-81F1-49DC-B29A-2DFD199555C5}"/>
                  </a:ext>
                </a:extLst>
              </p:cNvPr>
              <p:cNvSpPr txBox="1"/>
              <p:nvPr/>
            </p:nvSpPr>
            <p:spPr bwMode="auto">
              <a:xfrm>
                <a:off x="762000" y="1793439"/>
                <a:ext cx="4135437" cy="14097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e>
                          </m:nary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0708" name="Object 4">
                <a:extLst>
                  <a:ext uri="{FF2B5EF4-FFF2-40B4-BE49-F238E27FC236}">
                    <a16:creationId xmlns:a16="http://schemas.microsoft.com/office/drawing/2014/main" id="{342C9A17-81F1-49DC-B29A-2DFD19955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1793439"/>
                <a:ext cx="4135437" cy="1409700"/>
              </a:xfrm>
              <a:prstGeom prst="rect">
                <a:avLst/>
              </a:prstGeom>
              <a:blipFill>
                <a:blip r:embed="rId3"/>
                <a:stretch>
                  <a:fillRect l="-613" t="-37500" b="-40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0712" name="Picture 8">
            <a:extLst>
              <a:ext uri="{FF2B5EF4-FFF2-40B4-BE49-F238E27FC236}">
                <a16:creationId xmlns:a16="http://schemas.microsoft.com/office/drawing/2014/main" id="{6C1D8AEE-9759-4F79-8039-80B4007C5771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7458" y="4970221"/>
            <a:ext cx="7237412" cy="503237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A48E1A3-6465-91D5-8219-59DA785D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5"/>
            <a:ext cx="10972801" cy="63658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Combining individual distances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4388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03" name="Rectangle 3">
            <a:extLst>
              <a:ext uri="{FF2B5EF4-FFF2-40B4-BE49-F238E27FC236}">
                <a16:creationId xmlns:a16="http://schemas.microsoft.com/office/drawing/2014/main" id="{9DF5CE87-ED53-4619-A228-E3447E1228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6266586" cy="514826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ja-JP" sz="2600" dirty="0">
                <a:ea typeface="ＭＳ Ｐゴシック" panose="020B0600070205080204" pitchFamily="34" charset="-128"/>
              </a:rPr>
              <a:t>Clustering research has a long history. A vast collection of algorithms are available. </a:t>
            </a:r>
          </a:p>
          <a:p>
            <a:pPr lvl="1">
              <a:lnSpc>
                <a:spcPct val="150000"/>
              </a:lnSpc>
            </a:pPr>
            <a:r>
              <a:rPr lang="en-US" altLang="ja-JP" sz="2200" dirty="0">
                <a:ea typeface="ＭＳ Ｐゴシック" panose="020B0600070205080204" pitchFamily="34" charset="-128"/>
              </a:rPr>
              <a:t>We only introduced several main algorithms. </a:t>
            </a:r>
          </a:p>
          <a:p>
            <a:pPr>
              <a:lnSpc>
                <a:spcPct val="150000"/>
              </a:lnSpc>
            </a:pPr>
            <a:r>
              <a:rPr lang="en-US" altLang="ja-JP" sz="2600" dirty="0">
                <a:solidFill>
                  <a:schemeClr val="tx2">
                    <a:lumMod val="90000"/>
                  </a:schemeClr>
                </a:solidFill>
                <a:ea typeface="ＭＳ Ｐゴシック" panose="020B0600070205080204" pitchFamily="34" charset="-128"/>
              </a:rPr>
              <a:t>Choosing the “best” algorithm is a challenge</a:t>
            </a:r>
            <a:r>
              <a:rPr lang="en-US" altLang="ja-JP" sz="2600" dirty="0">
                <a:ea typeface="ＭＳ Ｐゴシック" panose="020B0600070205080204" pitchFamily="34" charset="-128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ja-JP" sz="2200" dirty="0">
                <a:ea typeface="ＭＳ Ｐゴシック" panose="020B0600070205080204" pitchFamily="34" charset="-128"/>
              </a:rPr>
              <a:t>Every algorithm has limitations and works well with certain data distributions. </a:t>
            </a:r>
          </a:p>
          <a:p>
            <a:pPr lvl="1">
              <a:lnSpc>
                <a:spcPct val="150000"/>
              </a:lnSpc>
            </a:pPr>
            <a:r>
              <a:rPr lang="en-US" altLang="ja-JP" sz="2200" dirty="0">
                <a:ea typeface="ＭＳ Ｐゴシック" panose="020B0600070205080204" pitchFamily="34" charset="-128"/>
              </a:rPr>
              <a:t>I</a:t>
            </a:r>
            <a:r>
              <a:rPr lang="en-US" altLang="zh-CN" sz="2200" dirty="0">
                <a:ea typeface="宋体" panose="02010600030101010101" pitchFamily="2" charset="-122"/>
              </a:rPr>
              <a:t>t is very hard, if not impossible, to know what distribution the application data follow. </a:t>
            </a:r>
            <a:r>
              <a:rPr lang="en-US" altLang="ja-JP" sz="2200" dirty="0">
                <a:ea typeface="ＭＳ Ｐゴシック" panose="020B0600070205080204" pitchFamily="34" charset="-128"/>
              </a:rPr>
              <a:t>The data may not fully </a:t>
            </a:r>
            <a:r>
              <a:rPr lang="en-US" altLang="zh-CN" sz="2200" dirty="0">
                <a:ea typeface="宋体" panose="02010600030101010101" pitchFamily="2" charset="-122"/>
              </a:rPr>
              <a:t>follow any “ideal” structure or distribution required by the algorithms. </a:t>
            </a:r>
          </a:p>
          <a:p>
            <a:pPr lvl="1">
              <a:lnSpc>
                <a:spcPct val="150000"/>
              </a:lnSpc>
            </a:pPr>
            <a:r>
              <a:rPr lang="en-US" altLang="ja-JP" sz="2200" dirty="0">
                <a:ea typeface="ＭＳ Ｐゴシック" panose="020B0600070205080204" pitchFamily="34" charset="-128"/>
              </a:rPr>
              <a:t>One also needs to decide how to standardize the data, to choose a suitable distance function and to select other parameter values. </a:t>
            </a:r>
            <a:endParaRPr lang="en-US" altLang="zh-CN" sz="2200" dirty="0"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1E98B0-F93E-4CEE-9A05-7D320D431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685" y="1447800"/>
            <a:ext cx="4512715" cy="31432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488BF91-FF16-7E9A-40BC-B9D4C673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How to choose a clustering algorithm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28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851" name="Rectangle 3">
            <a:extLst>
              <a:ext uri="{FF2B5EF4-FFF2-40B4-BE49-F238E27FC236}">
                <a16:creationId xmlns:a16="http://schemas.microsoft.com/office/drawing/2014/main" id="{EB3024B8-5528-4FE8-B95E-AEBF0290B3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95399"/>
            <a:ext cx="6307716" cy="478948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ja-JP" sz="2600" dirty="0">
                <a:ea typeface="ＭＳ Ｐゴシック" panose="020B0600070205080204" pitchFamily="34" charset="-128"/>
              </a:rPr>
              <a:t>Due to these complexities, </a:t>
            </a:r>
            <a:r>
              <a:rPr lang="en-US" altLang="zh-CN" sz="2600" dirty="0">
                <a:ea typeface="宋体" panose="02010600030101010101" pitchFamily="2" charset="-122"/>
              </a:rPr>
              <a:t>the common practice is to </a:t>
            </a:r>
          </a:p>
          <a:p>
            <a:pPr lvl="1"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</a:rPr>
              <a:t>run several algorithms using different distance functions and parameter settings, and </a:t>
            </a:r>
          </a:p>
          <a:p>
            <a:pPr lvl="1"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</a:rPr>
              <a:t>then carefully analyze and compare the results.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ea typeface="宋体" panose="02010600030101010101" pitchFamily="2" charset="-122"/>
              </a:rPr>
              <a:t>The interpretation of the results must be based on insight into the meaning of the original data together with knowledge of the algorithms used.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ea typeface="宋体" panose="02010600030101010101" pitchFamily="2" charset="-122"/>
              </a:rPr>
              <a:t>Clustering is highly </a:t>
            </a:r>
            <a:r>
              <a:rPr lang="en-US" altLang="zh-CN" sz="2600" dirty="0">
                <a:solidFill>
                  <a:schemeClr val="tx2">
                    <a:lumMod val="90000"/>
                  </a:schemeClr>
                </a:solidFill>
                <a:ea typeface="宋体" panose="02010600030101010101" pitchFamily="2" charset="-122"/>
              </a:rPr>
              <a:t>application dependent </a:t>
            </a:r>
            <a:r>
              <a:rPr lang="en-US" altLang="zh-CN" sz="2600" dirty="0">
                <a:ea typeface="宋体" panose="02010600030101010101" pitchFamily="2" charset="-122"/>
              </a:rPr>
              <a:t>and to certain extent </a:t>
            </a:r>
            <a:r>
              <a:rPr lang="en-US" altLang="zh-CN" sz="2600" dirty="0">
                <a:solidFill>
                  <a:schemeClr val="tx2">
                    <a:lumMod val="90000"/>
                  </a:schemeClr>
                </a:solidFill>
                <a:ea typeface="宋体" panose="02010600030101010101" pitchFamily="2" charset="-122"/>
              </a:rPr>
              <a:t>subjective</a:t>
            </a:r>
            <a:r>
              <a:rPr lang="en-US" altLang="zh-CN" sz="2600" dirty="0">
                <a:ea typeface="宋体" panose="02010600030101010101" pitchFamily="2" charset="-122"/>
              </a:rPr>
              <a:t> (personal preferences).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67E525-7998-4B0F-92AB-015C18FBF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1447800"/>
            <a:ext cx="4191000" cy="41910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A429CE3-AAC9-24EA-2983-6DAF9F4D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Choose a clustering algorithm (</a:t>
            </a:r>
            <a:r>
              <a:rPr lang="en-US" altLang="zh-CN" dirty="0" err="1">
                <a:ea typeface="宋体" panose="02010600030101010101" pitchFamily="2" charset="-122"/>
              </a:rPr>
              <a:t>cont</a:t>
            </a:r>
            <a:r>
              <a:rPr lang="en-US" altLang="zh-CN" dirty="0">
                <a:ea typeface="宋体" panose="02010600030101010101" pitchFamily="2" charset="-122"/>
              </a:rPr>
              <a:t> …)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285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DFF1FAA-8525-DA6E-5CE2-18616612D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Cluster Evaluation: hard problem</a:t>
            </a:r>
            <a:endParaRPr kumimoji="1" lang="zh-CN" altLang="en-US" dirty="0"/>
          </a:p>
        </p:txBody>
      </p:sp>
      <p:sp>
        <p:nvSpPr>
          <p:cNvPr id="847875" name="Rectangle 3">
            <a:extLst>
              <a:ext uri="{FF2B5EF4-FFF2-40B4-BE49-F238E27FC236}">
                <a16:creationId xmlns:a16="http://schemas.microsoft.com/office/drawing/2014/main" id="{F7DEB3D9-949F-4C55-A9FE-B000F77989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The quality of a clustering is very hard to evaluate because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We do not know the correct clusters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Some methods are used: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User inspection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Study centroids, and spreads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Rules from a decision tree.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For text documents, one can read some documents in clusters.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73DC69-0B0A-44B6-BAF2-255F701C1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2438400"/>
            <a:ext cx="45148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9" name="Rectangle 3">
            <a:extLst>
              <a:ext uri="{FF2B5EF4-FFF2-40B4-BE49-F238E27FC236}">
                <a16:creationId xmlns:a16="http://schemas.microsoft.com/office/drawing/2014/main" id="{24697460-DDC2-471B-AE99-3CA88E2676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22878"/>
            <a:ext cx="6934200" cy="47879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We use some labeled data (for classification)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Assumption</a:t>
            </a:r>
            <a:r>
              <a:rPr lang="en-US" altLang="zh-CN" dirty="0">
                <a:ea typeface="宋体" panose="02010600030101010101" pitchFamily="2" charset="-122"/>
              </a:rPr>
              <a:t>: Each class is a cluster.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After clustering, a confusion matrix is constructed. From the matrix, we compute various measurements, entropy, purity, precision, recall and F-score.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Let the classes in the data </a:t>
            </a:r>
            <a:r>
              <a:rPr lang="en-US" altLang="zh-CN" i="1" dirty="0">
                <a:ea typeface="宋体" panose="02010600030101010101" pitchFamily="2" charset="-122"/>
              </a:rPr>
              <a:t>D</a:t>
            </a:r>
            <a:r>
              <a:rPr lang="en-US" altLang="zh-CN" dirty="0">
                <a:ea typeface="宋体" panose="02010600030101010101" pitchFamily="2" charset="-122"/>
              </a:rPr>
              <a:t> be </a:t>
            </a:r>
            <a:r>
              <a:rPr lang="en-US" altLang="zh-CN" i="1" dirty="0">
                <a:ea typeface="宋体" panose="02010600030101010101" pitchFamily="2" charset="-122"/>
              </a:rPr>
              <a:t>C</a:t>
            </a:r>
            <a:r>
              <a:rPr lang="en-US" altLang="zh-CN" dirty="0">
                <a:ea typeface="宋体" panose="02010600030101010101" pitchFamily="2" charset="-122"/>
              </a:rPr>
              <a:t> = (</a:t>
            </a:r>
            <a:r>
              <a:rPr lang="en-US" altLang="zh-CN" i="1" dirty="0">
                <a:ea typeface="宋体" panose="02010600030101010101" pitchFamily="2" charset="-122"/>
              </a:rPr>
              <a:t>c</a:t>
            </a:r>
            <a:r>
              <a:rPr lang="en-US" altLang="zh-CN" baseline="-25000" dirty="0">
                <a:ea typeface="宋体" panose="02010600030101010101" pitchFamily="2" charset="-122"/>
              </a:rPr>
              <a:t>1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i="1" dirty="0">
                <a:ea typeface="宋体" panose="02010600030101010101" pitchFamily="2" charset="-122"/>
              </a:rPr>
              <a:t>c</a:t>
            </a:r>
            <a:r>
              <a:rPr lang="en-US" altLang="zh-CN" baseline="-25000" dirty="0">
                <a:ea typeface="宋体" panose="02010600030101010101" pitchFamily="2" charset="-122"/>
              </a:rPr>
              <a:t>2</a:t>
            </a:r>
            <a:r>
              <a:rPr lang="en-US" altLang="zh-CN" dirty="0">
                <a:ea typeface="宋体" panose="02010600030101010101" pitchFamily="2" charset="-122"/>
              </a:rPr>
              <a:t>, …, </a:t>
            </a:r>
            <a:r>
              <a:rPr lang="en-US" altLang="zh-CN" i="1" dirty="0">
                <a:ea typeface="宋体" panose="02010600030101010101" pitchFamily="2" charset="-122"/>
              </a:rPr>
              <a:t>c</a:t>
            </a:r>
            <a:r>
              <a:rPr lang="en-US" altLang="zh-CN" baseline="-25000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). The clustering method produces 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 clusters, which divides </a:t>
            </a:r>
            <a:r>
              <a:rPr lang="en-US" altLang="zh-CN" i="1" dirty="0">
                <a:ea typeface="宋体" panose="02010600030101010101" pitchFamily="2" charset="-122"/>
              </a:rPr>
              <a:t>D</a:t>
            </a:r>
            <a:r>
              <a:rPr lang="en-US" altLang="zh-CN" dirty="0">
                <a:ea typeface="宋体" panose="02010600030101010101" pitchFamily="2" charset="-122"/>
              </a:rPr>
              <a:t> into 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 disjoint subsets, </a:t>
            </a:r>
            <a:r>
              <a:rPr lang="en-US" altLang="zh-CN" i="1" dirty="0">
                <a:ea typeface="宋体" panose="02010600030101010101" pitchFamily="2" charset="-122"/>
              </a:rPr>
              <a:t>D</a:t>
            </a:r>
            <a:r>
              <a:rPr lang="en-US" altLang="zh-CN" baseline="-25000" dirty="0">
                <a:ea typeface="宋体" panose="02010600030101010101" pitchFamily="2" charset="-122"/>
              </a:rPr>
              <a:t>1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i="1" dirty="0">
                <a:ea typeface="宋体" panose="02010600030101010101" pitchFamily="2" charset="-122"/>
              </a:rPr>
              <a:t>D</a:t>
            </a:r>
            <a:r>
              <a:rPr lang="en-US" altLang="zh-CN" baseline="-25000" dirty="0">
                <a:ea typeface="宋体" panose="02010600030101010101" pitchFamily="2" charset="-122"/>
              </a:rPr>
              <a:t>2</a:t>
            </a:r>
            <a:r>
              <a:rPr lang="en-US" altLang="zh-CN" dirty="0">
                <a:ea typeface="宋体" panose="02010600030101010101" pitchFamily="2" charset="-122"/>
              </a:rPr>
              <a:t>, …, </a:t>
            </a:r>
            <a:r>
              <a:rPr lang="en-US" altLang="zh-CN" i="1" dirty="0">
                <a:ea typeface="宋体" panose="02010600030101010101" pitchFamily="2" charset="-122"/>
              </a:rPr>
              <a:t>D</a:t>
            </a:r>
            <a:r>
              <a:rPr lang="en-US" altLang="zh-CN" baseline="-25000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48901" name="Rectangle 5">
            <a:extLst>
              <a:ext uri="{FF2B5EF4-FFF2-40B4-BE49-F238E27FC236}">
                <a16:creationId xmlns:a16="http://schemas.microsoft.com/office/drawing/2014/main" id="{81E76B9C-AB35-425A-8676-E1F939C94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2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3" name="图片 2" descr="图表, 散点图&#10;&#10;描述已自动生成">
            <a:extLst>
              <a:ext uri="{FF2B5EF4-FFF2-40B4-BE49-F238E27FC236}">
                <a16:creationId xmlns:a16="http://schemas.microsoft.com/office/drawing/2014/main" id="{7147CE79-60A5-4490-96DD-2C3DA1C6A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323" y="1644070"/>
            <a:ext cx="4006077" cy="35698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05FA9F8-027A-23EE-55E1-FE3A4DF5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Cluster evaluation: ground truth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971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23" name="Rectangle 3">
            <a:extLst>
              <a:ext uri="{FF2B5EF4-FFF2-40B4-BE49-F238E27FC236}">
                <a16:creationId xmlns:a16="http://schemas.microsoft.com/office/drawing/2014/main" id="{B1B744F6-BECB-4497-9D58-F0756B6EFA5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endParaRPr lang="en-US" altLang="zh-CN" sz="2600" dirty="0">
              <a:ea typeface="宋体" panose="02010600030101010101" pitchFamily="2" charset="-122"/>
            </a:endParaRPr>
          </a:p>
          <a:p>
            <a:endParaRPr lang="en-US" altLang="zh-CN" sz="2600" dirty="0">
              <a:ea typeface="宋体" panose="02010600030101010101" pitchFamily="2" charset="-122"/>
            </a:endParaRPr>
          </a:p>
          <a:p>
            <a:endParaRPr lang="en-US" altLang="zh-CN" sz="2600" dirty="0">
              <a:ea typeface="宋体" panose="02010600030101010101" pitchFamily="2" charset="-122"/>
            </a:endParaRPr>
          </a:p>
        </p:txBody>
      </p:sp>
      <p:pic>
        <p:nvPicPr>
          <p:cNvPr id="849924" name="Picture 4">
            <a:extLst>
              <a:ext uri="{FF2B5EF4-FFF2-40B4-BE49-F238E27FC236}">
                <a16:creationId xmlns:a16="http://schemas.microsoft.com/office/drawing/2014/main" id="{555C14D4-99D5-432D-903A-F228A831497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5800" y="1621223"/>
            <a:ext cx="8280400" cy="3629025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5CD6770-89C9-BC79-28DB-7F3F252FA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5"/>
            <a:ext cx="10972801" cy="63658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Evaluation measures: Entropy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99045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971" name="Picture 3">
            <a:extLst>
              <a:ext uri="{FF2B5EF4-FFF2-40B4-BE49-F238E27FC236}">
                <a16:creationId xmlns:a16="http://schemas.microsoft.com/office/drawing/2014/main" id="{193FB429-35B8-4EAF-AC2F-4E3D3C24B747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600202"/>
            <a:ext cx="8229600" cy="3592513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0C5CD0A-1AB9-0EE0-F02D-1D5770DF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Evaluation measures: purity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675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996" name="Picture 4">
            <a:extLst>
              <a:ext uri="{FF2B5EF4-FFF2-40B4-BE49-F238E27FC236}">
                <a16:creationId xmlns:a16="http://schemas.microsoft.com/office/drawing/2014/main" id="{3A22EA7E-37E0-472C-B375-91A7A8619CC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00263" y="1341440"/>
            <a:ext cx="7993062" cy="2016125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852998" name="Picture 6">
            <a:extLst>
              <a:ext uri="{FF2B5EF4-FFF2-40B4-BE49-F238E27FC236}">
                <a16:creationId xmlns:a16="http://schemas.microsoft.com/office/drawing/2014/main" id="{FD0CC645-BB25-4CBA-9052-00C58FE5E23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03500" y="3573463"/>
            <a:ext cx="6516688" cy="2189162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A0C9C0B-1B45-0335-BD52-EB7FA140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An example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800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4267200" y="3827780"/>
            <a:ext cx="6457950" cy="1280795"/>
          </a:xfrm>
        </p:spPr>
        <p:txBody>
          <a:bodyPr/>
          <a:lstStyle/>
          <a:p>
            <a:r>
              <a:rPr lang="en-US" altLang="zh-CN" dirty="0"/>
              <a:t>Chapter 6.1: K-means Clustering</a:t>
            </a:r>
            <a:endParaRPr lang="zh-CN" alt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6B827-66BE-680A-ACB7-C0E93D50D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 remark about ground truth evaluation</a:t>
            </a:r>
            <a:endParaRPr kumimoji="1" lang="zh-CN" altLang="en-US" dirty="0"/>
          </a:p>
        </p:txBody>
      </p:sp>
      <p:sp>
        <p:nvSpPr>
          <p:cNvPr id="856067" name="Rectangle 3">
            <a:extLst>
              <a:ext uri="{FF2B5EF4-FFF2-40B4-BE49-F238E27FC236}">
                <a16:creationId xmlns:a16="http://schemas.microsoft.com/office/drawing/2014/main" id="{E7B1CBA0-C891-416F-94A3-A4D2786E40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ea typeface="宋体" panose="02010600030101010101" pitchFamily="2" charset="-122"/>
              </a:rPr>
              <a:t>Commonly used to compare different clustering algorithms. 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ea typeface="宋体" panose="02010600030101010101" pitchFamily="2" charset="-122"/>
              </a:rPr>
              <a:t>A real-life data set for clustering has no class labels. </a:t>
            </a:r>
          </a:p>
          <a:p>
            <a:pPr lvl="1"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</a:rPr>
              <a:t>Thus although an algorithm may perform very well on some labeled data sets, no guarantee that it will perform well on the actual application data at hand. 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ea typeface="宋体" panose="02010600030101010101" pitchFamily="2" charset="-122"/>
              </a:rPr>
              <a:t>The fact that it performs well on some label data sets does give us some confidence of the quality of the algorithm. 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ea typeface="宋体" panose="02010600030101010101" pitchFamily="2" charset="-122"/>
              </a:rPr>
              <a:t>This evaluation method is said to be based on </a:t>
            </a:r>
            <a:r>
              <a:rPr lang="en-US" altLang="zh-CN" sz="2600" b="1" dirty="0">
                <a:ea typeface="宋体" panose="02010600030101010101" pitchFamily="2" charset="-122"/>
              </a:rPr>
              <a:t>external data</a:t>
            </a:r>
            <a:r>
              <a:rPr lang="en-US" altLang="zh-CN" sz="2600" dirty="0">
                <a:ea typeface="宋体" panose="02010600030101010101" pitchFamily="2" charset="-122"/>
              </a:rPr>
              <a:t> or information. </a:t>
            </a:r>
          </a:p>
        </p:txBody>
      </p:sp>
    </p:spTree>
    <p:extLst>
      <p:ext uri="{BB962C8B-B14F-4D97-AF65-F5344CB8AC3E}">
        <p14:creationId xmlns:p14="http://schemas.microsoft.com/office/powerpoint/2010/main" val="120432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5" name="Rectangle 3">
            <a:extLst>
              <a:ext uri="{FF2B5EF4-FFF2-40B4-BE49-F238E27FC236}">
                <a16:creationId xmlns:a16="http://schemas.microsoft.com/office/drawing/2014/main" id="{5FF44311-A935-4C81-8A08-90001BFE49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6781800" cy="478948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ea typeface="宋体" panose="02010600030101010101" pitchFamily="2" charset="-122"/>
              </a:rPr>
              <a:t>Intra-cluster cohesion</a:t>
            </a:r>
            <a:r>
              <a:rPr lang="en-US" altLang="zh-CN" dirty="0">
                <a:ea typeface="宋体" panose="02010600030101010101" pitchFamily="2" charset="-122"/>
              </a:rPr>
              <a:t> (compactness):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Cohesion measures how near the data points in a cluster are to the cluster centroid.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Sum of squared error (SSE) is a commonly used measure.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I</a:t>
            </a:r>
            <a:r>
              <a:rPr lang="en-US" altLang="zh-CN" b="1" dirty="0">
                <a:ea typeface="宋体" panose="02010600030101010101" pitchFamily="2" charset="-122"/>
              </a:rPr>
              <a:t>nter-cluster separation</a:t>
            </a:r>
            <a:r>
              <a:rPr lang="en-US" altLang="zh-CN" dirty="0">
                <a:ea typeface="宋体" panose="02010600030101010101" pitchFamily="2" charset="-122"/>
              </a:rPr>
              <a:t> (isolation):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Separation means that different cluster centroids should be far away from one another.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In most applications, expert judgments are still the key.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197938-3FAE-428D-9A07-6396EB2C8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691" y="1600200"/>
            <a:ext cx="3906061" cy="22860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196C98F-2FBE-A153-E736-7DA91ACE0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Evaluation based on internal information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21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A9889-87FF-B70D-CC06-9DAF256E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Indirect evaluation </a:t>
            </a:r>
            <a:endParaRPr kumimoji="1" lang="zh-CN" altLang="en-US" dirty="0"/>
          </a:p>
        </p:txBody>
      </p:sp>
      <p:sp>
        <p:nvSpPr>
          <p:cNvPr id="857091" name="Rectangle 3">
            <a:extLst>
              <a:ext uri="{FF2B5EF4-FFF2-40B4-BE49-F238E27FC236}">
                <a16:creationId xmlns:a16="http://schemas.microsoft.com/office/drawing/2014/main" id="{9DB5AE2F-B09D-49C1-9357-A052179AC9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600" dirty="0">
                <a:ea typeface="宋体" panose="02010600030101010101" pitchFamily="2" charset="-122"/>
              </a:rPr>
              <a:t>In some applications, clustering is </a:t>
            </a:r>
            <a:r>
              <a:rPr lang="en-US" altLang="zh-CN" sz="2600" dirty="0">
                <a:solidFill>
                  <a:schemeClr val="tx2">
                    <a:lumMod val="90000"/>
                  </a:schemeClr>
                </a:solidFill>
                <a:ea typeface="宋体" panose="02010600030101010101" pitchFamily="2" charset="-122"/>
              </a:rPr>
              <a:t>not the primary task</a:t>
            </a:r>
            <a:r>
              <a:rPr lang="en-US" altLang="zh-CN" sz="2600" dirty="0">
                <a:ea typeface="宋体" panose="02010600030101010101" pitchFamily="2" charset="-122"/>
              </a:rPr>
              <a:t>, but used to help perform another task. </a:t>
            </a:r>
          </a:p>
          <a:p>
            <a:pPr>
              <a:lnSpc>
                <a:spcPct val="110000"/>
              </a:lnSpc>
            </a:pPr>
            <a:r>
              <a:rPr lang="en-US" altLang="zh-CN" sz="2600" dirty="0">
                <a:ea typeface="宋体" panose="02010600030101010101" pitchFamily="2" charset="-122"/>
              </a:rPr>
              <a:t>We can use the performance on the primary task to compare clustering methods. </a:t>
            </a:r>
          </a:p>
          <a:p>
            <a:pPr>
              <a:lnSpc>
                <a:spcPct val="110000"/>
              </a:lnSpc>
            </a:pPr>
            <a:r>
              <a:rPr lang="en-US" altLang="zh-CN" sz="2600" dirty="0">
                <a:ea typeface="宋体" panose="02010600030101010101" pitchFamily="2" charset="-122"/>
              </a:rPr>
              <a:t>For instance, in an application, the primary task is to provide recommendations on book purchasing to online shoppers. </a:t>
            </a:r>
          </a:p>
          <a:p>
            <a:pPr lvl="1">
              <a:lnSpc>
                <a:spcPct val="110000"/>
              </a:lnSpc>
            </a:pPr>
            <a:r>
              <a:rPr lang="en-US" altLang="zh-CN" sz="2200" dirty="0">
                <a:ea typeface="宋体" panose="02010600030101010101" pitchFamily="2" charset="-122"/>
              </a:rPr>
              <a:t>If we can cluster books according to their features, we might be able to provide better recommendations. </a:t>
            </a:r>
          </a:p>
          <a:p>
            <a:pPr lvl="1">
              <a:lnSpc>
                <a:spcPct val="110000"/>
              </a:lnSpc>
            </a:pPr>
            <a:r>
              <a:rPr lang="en-US" altLang="zh-CN" sz="2200" dirty="0">
                <a:ea typeface="宋体" panose="02010600030101010101" pitchFamily="2" charset="-122"/>
              </a:rPr>
              <a:t>We can evaluate different clustering algorithms based on how well they help with the recommendation task. </a:t>
            </a:r>
          </a:p>
          <a:p>
            <a:pPr lvl="1">
              <a:lnSpc>
                <a:spcPct val="110000"/>
              </a:lnSpc>
            </a:pPr>
            <a:r>
              <a:rPr lang="en-US" altLang="zh-CN" sz="2200" dirty="0">
                <a:ea typeface="宋体" panose="02010600030101010101" pitchFamily="2" charset="-122"/>
              </a:rPr>
              <a:t>Here, we assume that the recommendation can be reliably evaluated. </a:t>
            </a:r>
          </a:p>
        </p:txBody>
      </p:sp>
    </p:spTree>
    <p:extLst>
      <p:ext uri="{BB962C8B-B14F-4D97-AF65-F5344CB8AC3E}">
        <p14:creationId xmlns:p14="http://schemas.microsoft.com/office/powerpoint/2010/main" val="299647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4267200" y="3827780"/>
            <a:ext cx="6457950" cy="1280795"/>
          </a:xfrm>
        </p:spPr>
        <p:txBody>
          <a:bodyPr/>
          <a:lstStyle/>
          <a:p>
            <a:r>
              <a:rPr lang="en-US" altLang="zh-CN" dirty="0"/>
              <a:t>Chapter 6.4: Normalized cuts &amp; Spectral clustering</a:t>
            </a:r>
            <a:endParaRPr lang="zh-CN" altLang="en-US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9336" name="Rectangle 8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en-IE" b="1" dirty="0"/>
                  <a:t>Undirected graph </a:t>
                </a:r>
                <a14:m>
                  <m:oMath xmlns:m="http://schemas.openxmlformats.org/officeDocument/2006/math">
                    <m:r>
                      <a:rPr lang="en-IE" b="1" i="1" dirty="0" smtClean="0">
                        <a:latin typeface="Cambria Math"/>
                      </a:rPr>
                      <m:t>𝑮</m:t>
                    </m:r>
                    <m:r>
                      <a:rPr lang="en-IE" b="1" i="1" dirty="0" smtClean="0">
                        <a:latin typeface="Cambria Math"/>
                      </a:rPr>
                      <m:t>(</m:t>
                    </m:r>
                    <m:r>
                      <a:rPr lang="en-IE" b="1" i="1" dirty="0" smtClean="0">
                        <a:latin typeface="Cambria Math"/>
                      </a:rPr>
                      <m:t>𝑽</m:t>
                    </m:r>
                    <m:r>
                      <a:rPr lang="en-IE" b="1" i="1" dirty="0" smtClean="0">
                        <a:latin typeface="Cambria Math"/>
                      </a:rPr>
                      <m:t>,</m:t>
                    </m:r>
                    <m:r>
                      <a:rPr lang="en-IE" b="1" i="1" dirty="0" smtClean="0">
                        <a:latin typeface="Cambria Math"/>
                      </a:rPr>
                      <m:t>𝑬</m:t>
                    </m:r>
                    <m:r>
                      <a:rPr lang="en-IE" b="1" i="1" dirty="0" smtClean="0">
                        <a:latin typeface="Cambria Math"/>
                      </a:rPr>
                      <m:t>):</m:t>
                    </m:r>
                  </m:oMath>
                </a14:m>
                <a:endParaRPr lang="en-IE" b="1" dirty="0"/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IE" dirty="0"/>
              </a:p>
              <a:p>
                <a:pPr>
                  <a:defRPr/>
                </a:pPr>
                <a:r>
                  <a:rPr lang="en-IE" b="1" dirty="0">
                    <a:solidFill>
                      <a:srgbClr val="0000FF"/>
                    </a:solidFill>
                  </a:rPr>
                  <a:t>Bi-partitioning task:</a:t>
                </a:r>
              </a:p>
              <a:p>
                <a:pPr lvl="1">
                  <a:defRPr/>
                </a:pPr>
                <a:r>
                  <a:rPr lang="en-IE" dirty="0"/>
                  <a:t>Divide vertices into two disjoint groups </a:t>
                </a:r>
                <a14:m>
                  <m:oMath xmlns:m="http://schemas.openxmlformats.org/officeDocument/2006/math">
                    <m:r>
                      <a:rPr lang="en-IE" b="1" i="1" dirty="0" smtClean="0">
                        <a:latin typeface="Cambria Math"/>
                      </a:rPr>
                      <m:t>𝑨</m:t>
                    </m:r>
                    <m:r>
                      <a:rPr lang="en-IE" b="1" i="1" dirty="0" smtClean="0">
                        <a:latin typeface="Cambria Math"/>
                      </a:rPr>
                      <m:t>, </m:t>
                    </m:r>
                    <m:r>
                      <a:rPr lang="en-IE" b="1" i="1" dirty="0" smtClean="0">
                        <a:latin typeface="Cambria Math"/>
                      </a:rPr>
                      <m:t>𝑩</m:t>
                    </m:r>
                  </m:oMath>
                </a14:m>
                <a:endParaRPr lang="en-IE" b="1" dirty="0"/>
              </a:p>
              <a:p>
                <a:pPr lvl="1">
                  <a:lnSpc>
                    <a:spcPct val="90000"/>
                  </a:lnSpc>
                  <a:defRPr/>
                </a:pPr>
                <a:endParaRPr lang="en-US" dirty="0"/>
              </a:p>
              <a:p>
                <a:pPr lvl="1">
                  <a:lnSpc>
                    <a:spcPct val="90000"/>
                  </a:lnSpc>
                  <a:defRPr/>
                </a:pPr>
                <a:endParaRPr lang="en-US" dirty="0"/>
              </a:p>
              <a:p>
                <a:pPr lvl="2">
                  <a:lnSpc>
                    <a:spcPct val="90000"/>
                  </a:lnSpc>
                  <a:defRPr/>
                </a:pPr>
                <a:endParaRPr lang="en-US" dirty="0"/>
              </a:p>
              <a:p>
                <a:pPr lvl="2">
                  <a:lnSpc>
                    <a:spcPct val="90000"/>
                  </a:lnSpc>
                  <a:defRPr/>
                </a:pPr>
                <a:endParaRPr lang="en-US" dirty="0"/>
              </a:p>
              <a:p>
                <a:pPr>
                  <a:lnSpc>
                    <a:spcPct val="90000"/>
                  </a:lnSpc>
                  <a:defRPr/>
                </a:pPr>
                <a:endParaRPr lang="en-US" b="1" dirty="0">
                  <a:solidFill>
                    <a:srgbClr val="FF0066"/>
                  </a:solidFill>
                </a:endParaRPr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b="1" dirty="0">
                    <a:solidFill>
                      <a:srgbClr val="FF0066"/>
                    </a:solidFill>
                  </a:rPr>
                  <a:t>Questions:</a:t>
                </a:r>
              </a:p>
              <a:p>
                <a:pPr lvl="1">
                  <a:lnSpc>
                    <a:spcPct val="90000"/>
                  </a:lnSpc>
                  <a:defRPr/>
                </a:pPr>
                <a:r>
                  <a:rPr lang="en-US" dirty="0"/>
                  <a:t>How can we define a “good” partition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𝑮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>
                  <a:lnSpc>
                    <a:spcPct val="90000"/>
                  </a:lnSpc>
                  <a:defRPr/>
                </a:pPr>
                <a:r>
                  <a:rPr lang="en-US" dirty="0"/>
                  <a:t>How can we efficiently identify such a partition?</a:t>
                </a:r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IE" dirty="0"/>
              </a:p>
            </p:txBody>
          </p:sp>
        </mc:Choice>
        <mc:Fallback xmlns="">
          <p:sp>
            <p:nvSpPr>
              <p:cNvPr id="99336" name="Rectangle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56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/>
          <p:cNvGrpSpPr/>
          <p:nvPr/>
        </p:nvGrpSpPr>
        <p:grpSpPr>
          <a:xfrm>
            <a:off x="3733800" y="3429000"/>
            <a:ext cx="5104632" cy="1371600"/>
            <a:chOff x="2209800" y="3647326"/>
            <a:chExt cx="5104632" cy="1371600"/>
          </a:xfrm>
        </p:grpSpPr>
        <p:sp>
          <p:nvSpPr>
            <p:cNvPr id="95" name="Oval 94"/>
            <p:cNvSpPr/>
            <p:nvPr/>
          </p:nvSpPr>
          <p:spPr>
            <a:xfrm>
              <a:off x="5029200" y="3647326"/>
              <a:ext cx="1884452" cy="13716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3" name="Oval 92"/>
            <p:cNvSpPr/>
            <p:nvPr/>
          </p:nvSpPr>
          <p:spPr>
            <a:xfrm>
              <a:off x="2667000" y="3713252"/>
              <a:ext cx="1828800" cy="12954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7" name="Oval 86"/>
            <p:cNvSpPr/>
            <p:nvPr/>
          </p:nvSpPr>
          <p:spPr>
            <a:xfrm>
              <a:off x="3429000" y="3810000"/>
              <a:ext cx="381000" cy="381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3505200" y="4495800"/>
              <a:ext cx="381000" cy="381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2895600" y="4191000"/>
              <a:ext cx="381000" cy="381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90" name="Oval 89"/>
            <p:cNvSpPr/>
            <p:nvPr/>
          </p:nvSpPr>
          <p:spPr>
            <a:xfrm>
              <a:off x="5715000" y="3733800"/>
              <a:ext cx="381000" cy="381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5410200" y="4419600"/>
              <a:ext cx="381000" cy="381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6172200" y="4267200"/>
              <a:ext cx="381000" cy="381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209800" y="3657600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 dirty="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934200" y="3657600"/>
              <a:ext cx="380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</p:grpSp>
      <p:cxnSp>
        <p:nvCxnSpPr>
          <p:cNvPr id="32" name="Straight Connector 31"/>
          <p:cNvCxnSpPr>
            <a:stCxn id="40" idx="3"/>
            <a:endCxn id="42" idx="7"/>
          </p:cNvCxnSpPr>
          <p:nvPr/>
        </p:nvCxnSpPr>
        <p:spPr>
          <a:xfrm flipH="1">
            <a:off x="7411804" y="1582504"/>
            <a:ext cx="340192" cy="1877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42" idx="5"/>
            <a:endCxn id="41" idx="1"/>
          </p:cNvCxnSpPr>
          <p:nvPr/>
        </p:nvCxnSpPr>
        <p:spPr>
          <a:xfrm>
            <a:off x="7411804" y="2039704"/>
            <a:ext cx="340192" cy="1877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40" idx="4"/>
            <a:endCxn id="41" idx="0"/>
          </p:cNvCxnSpPr>
          <p:nvPr/>
        </p:nvCxnSpPr>
        <p:spPr>
          <a:xfrm>
            <a:off x="7886700" y="1638300"/>
            <a:ext cx="0" cy="5334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40" idx="6"/>
            <a:endCxn id="43" idx="2"/>
          </p:cNvCxnSpPr>
          <p:nvPr/>
        </p:nvCxnSpPr>
        <p:spPr>
          <a:xfrm flipV="1">
            <a:off x="8077200" y="1333500"/>
            <a:ext cx="1488886" cy="1143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41" idx="6"/>
            <a:endCxn id="44" idx="2"/>
          </p:cNvCxnSpPr>
          <p:nvPr/>
        </p:nvCxnSpPr>
        <p:spPr>
          <a:xfrm flipV="1">
            <a:off x="8077200" y="2171700"/>
            <a:ext cx="1184086" cy="1905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3" idx="5"/>
            <a:endCxn id="45" idx="1"/>
          </p:cNvCxnSpPr>
          <p:nvPr/>
        </p:nvCxnSpPr>
        <p:spPr>
          <a:xfrm rot="16200000" flipH="1">
            <a:off x="9853190" y="1506304"/>
            <a:ext cx="416392" cy="3401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4" idx="6"/>
            <a:endCxn id="45" idx="2"/>
          </p:cNvCxnSpPr>
          <p:nvPr/>
        </p:nvCxnSpPr>
        <p:spPr>
          <a:xfrm flipV="1">
            <a:off x="9642286" y="2019300"/>
            <a:ext cx="533400" cy="1524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3" idx="3"/>
            <a:endCxn id="44" idx="0"/>
          </p:cNvCxnSpPr>
          <p:nvPr/>
        </p:nvCxnSpPr>
        <p:spPr>
          <a:xfrm rot="5400000">
            <a:off x="9280336" y="1639654"/>
            <a:ext cx="512996" cy="17009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7696200" y="1257300"/>
            <a:ext cx="381000" cy="381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41" name="Oval 40"/>
          <p:cNvSpPr/>
          <p:nvPr/>
        </p:nvSpPr>
        <p:spPr>
          <a:xfrm>
            <a:off x="7696200" y="2171700"/>
            <a:ext cx="381000" cy="381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42" name="Oval 41"/>
          <p:cNvSpPr/>
          <p:nvPr/>
        </p:nvSpPr>
        <p:spPr>
          <a:xfrm>
            <a:off x="7086600" y="1714500"/>
            <a:ext cx="381000" cy="381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43" name="Oval 42"/>
          <p:cNvSpPr/>
          <p:nvPr/>
        </p:nvSpPr>
        <p:spPr>
          <a:xfrm>
            <a:off x="9566086" y="1143000"/>
            <a:ext cx="381000" cy="381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</a:t>
            </a:r>
          </a:p>
        </p:txBody>
      </p:sp>
      <p:sp>
        <p:nvSpPr>
          <p:cNvPr id="44" name="Oval 43"/>
          <p:cNvSpPr/>
          <p:nvPr/>
        </p:nvSpPr>
        <p:spPr>
          <a:xfrm>
            <a:off x="9261286" y="1981200"/>
            <a:ext cx="381000" cy="381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45" name="Oval 44"/>
          <p:cNvSpPr/>
          <p:nvPr/>
        </p:nvSpPr>
        <p:spPr>
          <a:xfrm>
            <a:off x="10175686" y="1828800"/>
            <a:ext cx="381000" cy="381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0A8E36E-5BB2-2065-EAC4-5FC6C89E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zh-CN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Graph Partitioning</a:t>
            </a:r>
            <a:endParaRPr lang="zh-CN" altLang="en-US" dirty="0">
              <a:solidFill>
                <a:srgbClr val="000000"/>
              </a:solidFill>
              <a:latin typeface="+mj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51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66"/>
                </a:solidFill>
              </a:rPr>
              <a:t>What makes a good partition?</a:t>
            </a:r>
          </a:p>
          <a:p>
            <a:pPr lvl="1"/>
            <a:r>
              <a:rPr lang="en-US" dirty="0"/>
              <a:t>Maximize the number of within-group connections</a:t>
            </a:r>
          </a:p>
          <a:p>
            <a:pPr lvl="1"/>
            <a:r>
              <a:rPr lang="en-US" dirty="0"/>
              <a:t>Minimize the number of between-group connections</a:t>
            </a:r>
          </a:p>
        </p:txBody>
      </p:sp>
      <p:cxnSp>
        <p:nvCxnSpPr>
          <p:cNvPr id="51" name="Straight Connector 50"/>
          <p:cNvCxnSpPr>
            <a:stCxn id="59" idx="3"/>
            <a:endCxn id="61" idx="7"/>
          </p:cNvCxnSpPr>
          <p:nvPr/>
        </p:nvCxnSpPr>
        <p:spPr>
          <a:xfrm rot="5400000">
            <a:off x="4363804" y="3830404"/>
            <a:ext cx="187792" cy="3401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61" idx="5"/>
            <a:endCxn id="60" idx="1"/>
          </p:cNvCxnSpPr>
          <p:nvPr/>
        </p:nvCxnSpPr>
        <p:spPr>
          <a:xfrm rot="16200000" flipH="1">
            <a:off x="4363804" y="4287604"/>
            <a:ext cx="187792" cy="3401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59" idx="4"/>
            <a:endCxn id="60" idx="0"/>
          </p:cNvCxnSpPr>
          <p:nvPr/>
        </p:nvCxnSpPr>
        <p:spPr>
          <a:xfrm rot="5400000">
            <a:off x="4495800" y="4229100"/>
            <a:ext cx="5334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9" idx="6"/>
            <a:endCxn id="62" idx="2"/>
          </p:cNvCxnSpPr>
          <p:nvPr/>
        </p:nvCxnSpPr>
        <p:spPr>
          <a:xfrm flipV="1">
            <a:off x="4953000" y="3619500"/>
            <a:ext cx="1828800" cy="1524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60" idx="6"/>
            <a:endCxn id="63" idx="2"/>
          </p:cNvCxnSpPr>
          <p:nvPr/>
        </p:nvCxnSpPr>
        <p:spPr>
          <a:xfrm flipV="1">
            <a:off x="4953000" y="4457700"/>
            <a:ext cx="1524000" cy="228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62" idx="5"/>
            <a:endCxn id="64" idx="1"/>
          </p:cNvCxnSpPr>
          <p:nvPr/>
        </p:nvCxnSpPr>
        <p:spPr>
          <a:xfrm rot="16200000" flipH="1">
            <a:off x="7068904" y="3792304"/>
            <a:ext cx="416392" cy="3401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63" idx="6"/>
            <a:endCxn id="64" idx="2"/>
          </p:cNvCxnSpPr>
          <p:nvPr/>
        </p:nvCxnSpPr>
        <p:spPr>
          <a:xfrm flipV="1">
            <a:off x="6858000" y="4305300"/>
            <a:ext cx="533400" cy="1524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62" idx="3"/>
            <a:endCxn id="63" idx="0"/>
          </p:cNvCxnSpPr>
          <p:nvPr/>
        </p:nvCxnSpPr>
        <p:spPr>
          <a:xfrm rot="5400000">
            <a:off x="6496050" y="3925654"/>
            <a:ext cx="512996" cy="17009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4572000" y="3581400"/>
            <a:ext cx="381000" cy="381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60" name="Oval 59"/>
          <p:cNvSpPr/>
          <p:nvPr/>
        </p:nvSpPr>
        <p:spPr>
          <a:xfrm>
            <a:off x="4572000" y="4495800"/>
            <a:ext cx="381000" cy="381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61" name="Oval 60"/>
          <p:cNvSpPr/>
          <p:nvPr/>
        </p:nvSpPr>
        <p:spPr>
          <a:xfrm>
            <a:off x="3962400" y="4038600"/>
            <a:ext cx="381000" cy="381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62" name="Oval 61"/>
          <p:cNvSpPr/>
          <p:nvPr/>
        </p:nvSpPr>
        <p:spPr>
          <a:xfrm>
            <a:off x="6781800" y="3429000"/>
            <a:ext cx="381000" cy="381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</a:t>
            </a:r>
          </a:p>
        </p:txBody>
      </p:sp>
      <p:sp>
        <p:nvSpPr>
          <p:cNvPr id="63" name="Oval 62"/>
          <p:cNvSpPr/>
          <p:nvPr/>
        </p:nvSpPr>
        <p:spPr>
          <a:xfrm>
            <a:off x="6477000" y="4267200"/>
            <a:ext cx="381000" cy="381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64" name="Oval 63"/>
          <p:cNvSpPr/>
          <p:nvPr/>
        </p:nvSpPr>
        <p:spPr>
          <a:xfrm>
            <a:off x="7391400" y="4114800"/>
            <a:ext cx="381000" cy="381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</a:t>
            </a:r>
          </a:p>
        </p:txBody>
      </p:sp>
      <p:sp>
        <p:nvSpPr>
          <p:cNvPr id="41" name="Line 13"/>
          <p:cNvSpPr>
            <a:spLocks noChangeShapeType="1"/>
          </p:cNvSpPr>
          <p:nvPr/>
        </p:nvSpPr>
        <p:spPr bwMode="auto">
          <a:xfrm flipH="1">
            <a:off x="5714999" y="3200400"/>
            <a:ext cx="457200" cy="2155825"/>
          </a:xfrm>
          <a:prstGeom prst="line">
            <a:avLst/>
          </a:prstGeom>
          <a:noFill/>
          <a:ln w="5715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43400" y="5039380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5722" y="5039380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D03C714-2DCA-658B-0CEC-6309B750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zh-CN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Graph Partitioning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43039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76398E-D528-322F-AA29-1718E13D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zh-CN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Graph Cut Criteria</a:t>
            </a:r>
            <a:endParaRPr lang="zh-CN" altLang="en-US" dirty="0">
              <a:solidFill>
                <a:srgbClr val="000000"/>
              </a:solidFill>
              <a:latin typeface="+mj-lt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IE" b="1" dirty="0"/>
                  <a:t>Criterion:</a:t>
                </a:r>
                <a:r>
                  <a:rPr lang="en-IE" dirty="0"/>
                  <a:t> </a:t>
                </a:r>
                <a:r>
                  <a:rPr lang="en-IE" b="1" dirty="0">
                    <a:solidFill>
                      <a:srgbClr val="0000FF"/>
                    </a:solidFill>
                  </a:rPr>
                  <a:t>Normalized-cut</a:t>
                </a:r>
                <a:r>
                  <a:rPr lang="en-IE" dirty="0"/>
                  <a:t> </a:t>
                </a:r>
                <a:r>
                  <a:rPr lang="en-IE" dirty="0">
                    <a:solidFill>
                      <a:schemeClr val="bg1">
                        <a:lumMod val="50000"/>
                      </a:schemeClr>
                    </a:solidFill>
                  </a:rPr>
                  <a:t>[Shi-Malik, ’97]</a:t>
                </a:r>
              </a:p>
              <a:p>
                <a:pPr lvl="1">
                  <a:defRPr/>
                </a:pPr>
                <a:r>
                  <a:rPr lang="en-IE" dirty="0"/>
                  <a:t>Connectivity between groups relative to the density of each group</a:t>
                </a:r>
              </a:p>
              <a:p>
                <a:pPr lvl="1">
                  <a:defRPr/>
                </a:pPr>
                <a:endParaRPr lang="en-IE" dirty="0"/>
              </a:p>
              <a:p>
                <a:pPr marL="2242566" lvl="8" indent="-285750">
                  <a:buSzPct val="70000"/>
                  <a:buFont typeface="Wingdings" pitchFamily="2" charset="2"/>
                  <a:buChar char="n"/>
                  <a:defRPr/>
                </a:pPr>
                <a:endParaRPr lang="en-IE" dirty="0"/>
              </a:p>
              <a:p>
                <a:pPr marL="1008126" lvl="2" indent="-285750">
                  <a:buSzPct val="70000"/>
                  <a:buNone/>
                  <a:defRPr/>
                </a:pPr>
                <a:r>
                  <a:rPr lang="en-IE" dirty="0"/>
                  <a:t>	</a:t>
                </a:r>
                <a:r>
                  <a:rPr lang="en-IE" b="1" i="1" dirty="0"/>
                  <a:t>cut(A,B)</a:t>
                </a:r>
                <a:r>
                  <a:rPr lang="en-IE" dirty="0"/>
                  <a:t>: total weight of edges between set </a:t>
                </a:r>
                <a:r>
                  <a:rPr lang="en-IE" b="1" i="1" dirty="0"/>
                  <a:t>A</a:t>
                </a:r>
                <a:r>
                  <a:rPr lang="en-IE" dirty="0"/>
                  <a:t> and set </a:t>
                </a:r>
                <a:r>
                  <a:rPr lang="en-IE" b="1" i="1" dirty="0"/>
                  <a:t>B</a:t>
                </a:r>
              </a:p>
              <a:p>
                <a:pPr marL="1008126" lvl="2" indent="-285750">
                  <a:buSzPct val="70000"/>
                  <a:buNone/>
                  <a:defRPr/>
                </a:pPr>
                <a:r>
                  <a:rPr lang="en-IE" b="1" dirty="0"/>
                  <a:t>	</a:t>
                </a:r>
                <a14:m>
                  <m:oMath xmlns:m="http://schemas.openxmlformats.org/officeDocument/2006/math">
                    <m:r>
                      <a:rPr lang="en-IE" b="1" i="1" dirty="0" smtClean="0">
                        <a:latin typeface="Cambria Math"/>
                      </a:rPr>
                      <m:t>𝒗𝒐𝒍</m:t>
                    </m:r>
                    <m:r>
                      <a:rPr lang="en-IE" b="1" i="1" dirty="0" smtClean="0">
                        <a:latin typeface="Cambria Math"/>
                      </a:rPr>
                      <m:t>(</m:t>
                    </m:r>
                    <m:r>
                      <a:rPr lang="en-IE" b="1" i="1" dirty="0" smtClean="0">
                        <a:latin typeface="Cambria Math"/>
                      </a:rPr>
                      <m:t>𝑨</m:t>
                    </m:r>
                    <m:r>
                      <a:rPr lang="en-IE" b="1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IE" b="1" dirty="0"/>
                  <a:t>:</a:t>
                </a:r>
                <a:r>
                  <a:rPr lang="en-IE" dirty="0"/>
                  <a:t> total weight of the edges with at least one endpoint in </a:t>
                </a:r>
                <a14:m>
                  <m:oMath xmlns:m="http://schemas.openxmlformats.org/officeDocument/2006/math">
                    <m:r>
                      <a:rPr lang="en-IE" b="1" i="1" dirty="0" smtClean="0">
                        <a:latin typeface="Cambria Math"/>
                      </a:rPr>
                      <m:t>𝑨</m:t>
                    </m:r>
                  </m:oMath>
                </a14:m>
                <a:r>
                  <a:rPr lang="en-IE" dirty="0"/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𝒗𝒐𝒍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</a:rPr>
                          <m:t>𝑨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1" i="1" smtClean="0">
                            <a:latin typeface="Cambria Math"/>
                          </a:rPr>
                          <m:t>𝒊</m:t>
                        </m:r>
                        <m:r>
                          <a:rPr lang="en-US" b="1" i="1" smtClean="0">
                            <a:latin typeface="Cambria Math"/>
                          </a:rPr>
                          <m:t>∈</m:t>
                        </m:r>
                        <m:r>
                          <a:rPr lang="en-US" b="1" i="1" smtClean="0">
                            <a:latin typeface="Cambria Math"/>
                          </a:rPr>
                          <m:t>𝑨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IE" b="1" i="1" baseline="-25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0342" indent="-285750">
                  <a:buSzPct val="70000"/>
                  <a:buFont typeface="Wingdings" pitchFamily="2" charset="2"/>
                  <a:buChar char="n"/>
                  <a:defRPr/>
                </a:pPr>
                <a:r>
                  <a:rPr lang="en-US" b="1" dirty="0">
                    <a:solidFill>
                      <a:srgbClr val="0000FF"/>
                    </a:solidFill>
                  </a:rPr>
                  <a:t>Why use this criterion?</a:t>
                </a:r>
              </a:p>
              <a:p>
                <a:pPr marL="742950" lvl="1" indent="-285750">
                  <a:buSzPct val="70000"/>
                  <a:buFont typeface="Wingdings" pitchFamily="2" charset="2"/>
                  <a:buChar char="n"/>
                  <a:defRPr/>
                </a:pPr>
                <a:r>
                  <a:rPr lang="en-US" dirty="0"/>
                  <a:t>Provides a more balanced approach to clustering compared to traditional methods.</a:t>
                </a:r>
              </a:p>
              <a:p>
                <a:pPr marL="742950" lvl="1" indent="-285750">
                  <a:buSzPct val="70000"/>
                  <a:buFont typeface="Wingdings" pitchFamily="2" charset="2"/>
                  <a:buChar char="n"/>
                  <a:defRPr/>
                </a:pPr>
                <a:r>
                  <a:rPr lang="en-US" dirty="0"/>
                  <a:t>Reduces the bias towards larger clusters.</a:t>
                </a:r>
              </a:p>
              <a:p>
                <a:pPr marL="588645" indent="-285750">
                  <a:buSzPct val="70000"/>
                  <a:buFont typeface="Wingdings" pitchFamily="2" charset="2"/>
                  <a:buChar char="n"/>
                  <a:defRPr/>
                </a:pPr>
                <a:r>
                  <a:rPr lang="en-US" b="1" dirty="0">
                    <a:solidFill>
                      <a:srgbClr val="D60093"/>
                    </a:solidFill>
                  </a:rPr>
                  <a:t>How do we efficiently find a good partition?</a:t>
                </a:r>
              </a:p>
              <a:p>
                <a:pPr lvl="3"/>
                <a:r>
                  <a:rPr lang="en-US" sz="2600" dirty="0"/>
                  <a:t> Problem: Computing optimal cut is NP-hard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1168" b="-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2057400" y="4572000"/>
            <a:ext cx="8075612" cy="215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endParaRPr lang="en-IE" dirty="0"/>
          </a:p>
        </p:txBody>
      </p:sp>
      <p:graphicFrame>
        <p:nvGraphicFramePr>
          <p:cNvPr id="4" name="Objec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593058855"/>
              </p:ext>
            </p:extLst>
          </p:nvPr>
        </p:nvGraphicFramePr>
        <p:xfrm>
          <a:off x="3733800" y="1828800"/>
          <a:ext cx="420413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33360" imgH="419040" progId="Equation.3">
                  <p:embed/>
                </p:oleObj>
              </mc:Choice>
              <mc:Fallback>
                <p:oleObj name="Equation" r:id="rId3" imgW="2133360" imgH="419040" progId="Equation.3">
                  <p:embed/>
                  <p:pic>
                    <p:nvPicPr>
                      <p:cNvPr id="4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lum bright="-100000"/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828800"/>
                        <a:ext cx="4204137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88994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EC377C5-CE85-626E-6E8E-5CB2AF514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Spectral Graph Partitioning</a:t>
            </a:r>
            <a:endParaRPr lang="zh-CN" altLang="en-US" dirty="0">
              <a:solidFill>
                <a:srgbClr val="000000"/>
              </a:solidFill>
              <a:latin typeface="+mj-lt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i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dirty="0"/>
                  <a:t>: adjacency matrix of undirected </a:t>
                </a:r>
                <a:r>
                  <a:rPr lang="en-US" b="1" dirty="0"/>
                  <a:t>G</a:t>
                </a:r>
              </a:p>
              <a:p>
                <a:pPr lvl="1"/>
                <a:r>
                  <a:rPr lang="en-US" b="1" i="1" dirty="0" err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i="1" baseline="-25000" dirty="0" err="1">
                    <a:latin typeface="Times New Roman" pitchFamily="18" charset="0"/>
                    <a:cs typeface="Times New Roman" pitchFamily="18" charset="0"/>
                  </a:rPr>
                  <a:t>ij</a:t>
                </a:r>
                <a:r>
                  <a:rPr lang="en-US" dirty="0"/>
                  <a:t> </a:t>
                </a:r>
                <a:r>
                  <a:rPr lang="en-US" b="1" dirty="0"/>
                  <a:t>=1</a:t>
                </a:r>
                <a:r>
                  <a:rPr lang="en-US" dirty="0"/>
                  <a:t> 	if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(</m:t>
                    </m:r>
                    <m:r>
                      <a:rPr lang="en-US" b="1" i="1" dirty="0" err="1" smtClean="0">
                        <a:latin typeface="Cambria Math"/>
                      </a:rPr>
                      <m:t>𝒊</m:t>
                    </m:r>
                    <m:r>
                      <a:rPr lang="en-US" b="1" i="1" dirty="0" err="1" smtClean="0">
                        <a:latin typeface="Cambria Math"/>
                      </a:rPr>
                      <m:t>,</m:t>
                    </m:r>
                    <m:r>
                      <a:rPr lang="en-US" b="1" i="1" dirty="0" err="1" smtClean="0">
                        <a:latin typeface="Cambria Math"/>
                      </a:rPr>
                      <m:t>𝒋</m:t>
                    </m:r>
                    <m:r>
                      <a:rPr lang="en-US" b="1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is an edge, else </a:t>
                </a:r>
                <a:r>
                  <a:rPr lang="en-US" b="1" dirty="0"/>
                  <a:t>0</a:t>
                </a:r>
              </a:p>
              <a:p>
                <a:r>
                  <a:rPr lang="en-US" b="1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is a vector in </a:t>
                </a:r>
                <a:r>
                  <a:rPr lang="en-US" dirty="0">
                    <a:sym typeface="Symbol"/>
                  </a:rPr>
                  <a:t></a:t>
                </a:r>
                <a:r>
                  <a:rPr lang="en-US" i="1" baseline="30000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dirty="0"/>
                  <a:t> with components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/>
                        <a:cs typeface="Times New Roman" pitchFamily="18" charset="0"/>
                      </a:rPr>
                      <m:t>𝒙</m:t>
                    </m:r>
                    <m:r>
                      <a:rPr lang="en-US" b="1" i="1" baseline="-25000" dirty="0" smtClean="0">
                        <a:latin typeface="Cambria Math"/>
                        <a:cs typeface="Times New Roman" pitchFamily="18" charset="0"/>
                      </a:rPr>
                      <m:t>𝟏</m:t>
                    </m:r>
                    <m:r>
                      <a:rPr lang="en-US" b="1" i="1" dirty="0" smtClean="0">
                        <a:latin typeface="Cambria Math"/>
                        <a:cs typeface="Times New Roman" pitchFamily="18" charset="0"/>
                      </a:rPr>
                      <m:t>,…, </m:t>
                    </m:r>
                    <m:r>
                      <a:rPr lang="en-US" b="1" i="1" dirty="0" err="1" smtClean="0">
                        <a:latin typeface="Cambria Math"/>
                        <a:cs typeface="Times New Roman" pitchFamily="18" charset="0"/>
                      </a:rPr>
                      <m:t>𝒙</m:t>
                    </m:r>
                    <m:r>
                      <a:rPr lang="en-US" b="1" i="1" baseline="-25000" dirty="0" err="1" smtClean="0">
                        <a:latin typeface="Cambria Math"/>
                        <a:cs typeface="Times New Roman" pitchFamily="18" charset="0"/>
                      </a:rPr>
                      <m:t>𝒏</m:t>
                    </m:r>
                    <m:r>
                      <a:rPr lang="en-US" b="1" i="1" dirty="0" smtClean="0"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b="1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en-US" dirty="0"/>
                  <a:t>Think of it as a label/value of each node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𝑮</m:t>
                    </m:r>
                  </m:oMath>
                </a14:m>
                <a:endParaRPr lang="en-US" b="1" dirty="0"/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What is the meaning of </a:t>
                </a:r>
                <a:r>
                  <a:rPr lang="en-US" b="1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b="1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  <a:sym typeface="Symbol"/>
                  </a:rPr>
                  <a:t> </a:t>
                </a:r>
                <a:r>
                  <a:rPr lang="en-US" b="1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b="1" dirty="0">
                    <a:solidFill>
                      <a:srgbClr val="0000FF"/>
                    </a:solidFill>
                  </a:rPr>
                  <a:t>?</a:t>
                </a:r>
              </a:p>
              <a:p>
                <a:endParaRPr lang="en-US" dirty="0">
                  <a:solidFill>
                    <a:schemeClr val="accent4"/>
                  </a:solidFill>
                </a:endParaRPr>
              </a:p>
              <a:p>
                <a:endParaRPr lang="en-US" dirty="0">
                  <a:solidFill>
                    <a:schemeClr val="accent4"/>
                  </a:solidFill>
                </a:endParaRPr>
              </a:p>
              <a:p>
                <a:endParaRPr lang="en-US" dirty="0">
                  <a:solidFill>
                    <a:schemeClr val="accent4"/>
                  </a:solidFill>
                </a:endParaRPr>
              </a:p>
              <a:p>
                <a:pPr lvl="5"/>
                <a:endParaRPr lang="en-US" dirty="0">
                  <a:solidFill>
                    <a:schemeClr val="accent4"/>
                  </a:solidFill>
                </a:endParaRPr>
              </a:p>
              <a:p>
                <a:pPr lvl="8"/>
                <a:endParaRPr lang="en-US" dirty="0">
                  <a:solidFill>
                    <a:schemeClr val="accent4"/>
                  </a:solidFill>
                </a:endParaRPr>
              </a:p>
              <a:p>
                <a:endParaRPr lang="en-IE" b="1" dirty="0">
                  <a:solidFill>
                    <a:srgbClr val="D60093"/>
                  </a:solidFill>
                </a:endParaRPr>
              </a:p>
              <a:p>
                <a:r>
                  <a:rPr lang="en-IE" b="1" dirty="0">
                    <a:solidFill>
                      <a:srgbClr val="D60093"/>
                    </a:solidFill>
                  </a:rPr>
                  <a:t>Entry </a:t>
                </a:r>
                <a:r>
                  <a:rPr lang="en-IE" b="1" i="1" dirty="0" err="1">
                    <a:solidFill>
                      <a:srgbClr val="D60093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IE" b="1" i="1" baseline="-25000" dirty="0" err="1">
                    <a:solidFill>
                      <a:srgbClr val="D60093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IE" b="1" dirty="0">
                    <a:solidFill>
                      <a:srgbClr val="D60093"/>
                    </a:solidFill>
                  </a:rPr>
                  <a:t> is a sum of labels </a:t>
                </a:r>
                <a:r>
                  <a:rPr lang="en-IE" b="1" i="1" dirty="0" err="1">
                    <a:solidFill>
                      <a:srgbClr val="D60093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IE" b="1" i="1" baseline="-25000" dirty="0" err="1">
                    <a:solidFill>
                      <a:srgbClr val="D60093"/>
                    </a:solidFill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en-IE" b="1" dirty="0">
                    <a:solidFill>
                      <a:srgbClr val="D60093"/>
                    </a:solidFill>
                  </a:rPr>
                  <a:t> of </a:t>
                </a:r>
                <a:r>
                  <a:rPr lang="en-US" b="1" dirty="0">
                    <a:solidFill>
                      <a:srgbClr val="D60093"/>
                    </a:solidFill>
                  </a:rPr>
                  <a:t>neighbors of </a:t>
                </a:r>
                <a:r>
                  <a:rPr lang="en-IE" b="1" i="1" dirty="0" err="1">
                    <a:solidFill>
                      <a:srgbClr val="D60093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2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06602"/>
              </p:ext>
            </p:extLst>
          </p:nvPr>
        </p:nvGraphicFramePr>
        <p:xfrm>
          <a:off x="2438400" y="3695700"/>
          <a:ext cx="4017962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63560" imgH="711000" progId="Equation.3">
                  <p:embed/>
                </p:oleObj>
              </mc:Choice>
              <mc:Fallback>
                <p:oleObj name="Equation" r:id="rId3" imgW="1663560" imgH="711000" progId="Equation.3">
                  <p:embed/>
                  <p:pic>
                    <p:nvPicPr>
                      <p:cNvPr id="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695700"/>
                        <a:ext cx="4017962" cy="160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3AAD67-0238-8D02-170E-94042986E5E3}"/>
                  </a:ext>
                </a:extLst>
              </p:cNvPr>
              <p:cNvSpPr txBox="1"/>
              <p:nvPr/>
            </p:nvSpPr>
            <p:spPr>
              <a:xfrm>
                <a:off x="6858000" y="4010228"/>
                <a:ext cx="4419600" cy="859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9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3AAD67-0238-8D02-170E-94042986E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4010228"/>
                <a:ext cx="4419600" cy="859787"/>
              </a:xfrm>
              <a:prstGeom prst="rect">
                <a:avLst/>
              </a:prstGeom>
              <a:blipFill>
                <a:blip r:embed="rId5"/>
                <a:stretch>
                  <a:fillRect l="-7450" t="-150725" b="-2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69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E" b="1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en-IE" b="1" i="1" baseline="30000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th</a:t>
                </a:r>
                <a:r>
                  <a:rPr lang="en-IE" b="1" dirty="0">
                    <a:solidFill>
                      <a:srgbClr val="0000FF"/>
                    </a:solidFill>
                  </a:rPr>
                  <a:t> coordinate of </a:t>
                </a:r>
                <a:r>
                  <a:rPr lang="en-US" b="1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b="1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  <a:sym typeface="Symbol"/>
                  </a:rPr>
                  <a:t> </a:t>
                </a:r>
                <a:r>
                  <a:rPr lang="en-US" b="1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IE" b="1" dirty="0"/>
                  <a:t>:</a:t>
                </a:r>
                <a:r>
                  <a:rPr lang="en-IE" b="1" dirty="0">
                    <a:solidFill>
                      <a:schemeClr val="accent2"/>
                    </a:solidFill>
                  </a:rPr>
                  <a:t> </a:t>
                </a:r>
              </a:p>
              <a:p>
                <a:pPr lvl="1"/>
                <a:r>
                  <a:rPr lang="en-IE" sz="2400" dirty="0"/>
                  <a:t>Sum of the </a:t>
                </a:r>
                <a:r>
                  <a:rPr lang="en-IE" sz="2400" b="1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IE" sz="2400" dirty="0"/>
                  <a:t>-values </a:t>
                </a:r>
                <a:br>
                  <a:rPr lang="en-IE" sz="2400" dirty="0"/>
                </a:br>
                <a:r>
                  <a:rPr lang="en-IE" sz="2400" dirty="0"/>
                  <a:t>of </a:t>
                </a:r>
                <a:r>
                  <a:rPr lang="en-US" sz="2400" dirty="0"/>
                  <a:t>neighbors</a:t>
                </a:r>
                <a:r>
                  <a:rPr lang="en-IE" sz="2400" dirty="0"/>
                  <a:t> of</a:t>
                </a:r>
                <a:r>
                  <a:rPr lang="en-IE" sz="2400" b="1" dirty="0"/>
                  <a:t> </a:t>
                </a:r>
                <a:r>
                  <a:rPr lang="en-IE" sz="2400" b="1" i="1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endParaRPr lang="en-IE" sz="2400" b="1" dirty="0"/>
              </a:p>
              <a:p>
                <a:pPr lvl="1"/>
                <a:r>
                  <a:rPr lang="en-IE" sz="2400" dirty="0"/>
                  <a:t>Make this a new value at node </a:t>
                </a:r>
                <a:r>
                  <a:rPr lang="en-IE" sz="2400" b="1" i="1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endParaRPr lang="en-IE" sz="2400" b="1" dirty="0"/>
              </a:p>
              <a:p>
                <a:r>
                  <a:rPr lang="en-US" b="1" dirty="0">
                    <a:solidFill>
                      <a:srgbClr val="008000"/>
                    </a:solidFill>
                  </a:rPr>
                  <a:t>Spectral Graph Theory:</a:t>
                </a:r>
              </a:p>
              <a:p>
                <a:pPr lvl="1"/>
                <a:r>
                  <a:rPr lang="en-US" sz="2400" dirty="0"/>
                  <a:t>Analyze the “spectrum” of matrix representing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𝑮</m:t>
                    </m:r>
                  </m:oMath>
                </a14:m>
                <a:endParaRPr lang="en-US" sz="2400" b="1" dirty="0"/>
              </a:p>
              <a:p>
                <a:pPr lvl="1"/>
                <a:r>
                  <a:rPr lang="en-US" sz="2400" b="1" dirty="0">
                    <a:solidFill>
                      <a:srgbClr val="D60093"/>
                    </a:solidFill>
                  </a:rPr>
                  <a:t>Spectrum:</a:t>
                </a:r>
                <a:r>
                  <a:rPr lang="en-US" sz="2400" dirty="0"/>
                  <a:t>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/>
                  <a:t> of a graph, ordered by the magnitude (strength) of their corresponding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  <a:endParaRPr lang="en-IE" sz="2400" dirty="0"/>
              </a:p>
              <a:p>
                <a:endParaRPr lang="en-IE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13"/>
          <p:cNvGraphicFramePr>
            <a:graphicFrameLocks noChangeAspect="1"/>
          </p:cNvGraphicFramePr>
          <p:nvPr/>
        </p:nvGraphicFramePr>
        <p:xfrm>
          <a:off x="6521720" y="1219200"/>
          <a:ext cx="4060556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65080" imgH="711000" progId="Equation.3">
                  <p:embed/>
                </p:oleObj>
              </mc:Choice>
              <mc:Fallback>
                <p:oleObj name="Equation" r:id="rId4" imgW="1765080" imgH="711000" progId="Equation.3">
                  <p:embed/>
                  <p:pic>
                    <p:nvPicPr>
                      <p:cNvPr id="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1720" y="1219200"/>
                        <a:ext cx="4060556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704578"/>
              </p:ext>
            </p:extLst>
          </p:nvPr>
        </p:nvGraphicFramePr>
        <p:xfrm>
          <a:off x="4419600" y="4749224"/>
          <a:ext cx="302473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04840" imgH="228600" progId="Equation.3">
                  <p:embed/>
                </p:oleObj>
              </mc:Choice>
              <mc:Fallback>
                <p:oleObj name="Equation" r:id="rId6" imgW="1104840" imgH="228600" progId="Equation.3">
                  <p:embed/>
                  <p:pic>
                    <p:nvPicPr>
                      <p:cNvPr id="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749224"/>
                        <a:ext cx="3024732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909687"/>
              </p:ext>
            </p:extLst>
          </p:nvPr>
        </p:nvGraphicFramePr>
        <p:xfrm>
          <a:off x="4414396" y="5358824"/>
          <a:ext cx="2057400" cy="4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77760" imgH="228600" progId="Equation.3">
                  <p:embed/>
                </p:oleObj>
              </mc:Choice>
              <mc:Fallback>
                <p:oleObj name="Equation" r:id="rId8" imgW="977760" imgH="228600" progId="Equation.3">
                  <p:embed/>
                  <p:pic>
                    <p:nvPicPr>
                      <p:cNvPr id="256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396" y="5358824"/>
                        <a:ext cx="2057400" cy="4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77201" y="2743201"/>
                <a:ext cx="24044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0000FF"/>
                          </a:solidFill>
                          <a:latin typeface="Cambria Math"/>
                        </a:rPr>
                        <m:t>𝑨</m:t>
                      </m:r>
                      <m:r>
                        <a:rPr lang="en-US" sz="3200" b="1" i="1">
                          <a:solidFill>
                            <a:srgbClr val="0000FF"/>
                          </a:solidFill>
                          <a:latin typeface="Cambria Math"/>
                        </a:rPr>
                        <m:t>⋅</m:t>
                      </m:r>
                      <m:r>
                        <a:rPr lang="en-US" sz="3200" b="1" i="1">
                          <a:solidFill>
                            <a:srgbClr val="0000FF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3200" b="1" i="1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solidFill>
                            <a:srgbClr val="0000FF"/>
                          </a:solidFill>
                          <a:latin typeface="Cambria Math"/>
                        </a:rPr>
                        <m:t>𝝀</m:t>
                      </m:r>
                      <m:r>
                        <a:rPr lang="en-US" sz="3200" b="1" i="1">
                          <a:solidFill>
                            <a:srgbClr val="0000FF"/>
                          </a:solidFill>
                          <a:latin typeface="Cambria Math"/>
                        </a:rPr>
                        <m:t>⋅</m:t>
                      </m:r>
                      <m:r>
                        <a:rPr lang="en-US" sz="3200" b="1" i="1">
                          <a:solidFill>
                            <a:srgbClr val="0000FF"/>
                          </a:solidFill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1" y="2743201"/>
                <a:ext cx="240444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>
            <a:extLst>
              <a:ext uri="{FF2B5EF4-FFF2-40B4-BE49-F238E27FC236}">
                <a16:creationId xmlns:a16="http://schemas.microsoft.com/office/drawing/2014/main" id="{8252CB79-D69F-F56D-5DDD-D3D0F7A1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zh-CN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What is the meaning of </a:t>
            </a:r>
            <a:r>
              <a:rPr lang="en-IE" altLang="zh-CN" b="1" i="1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Ax</a:t>
            </a:r>
            <a:r>
              <a:rPr lang="en-IE" altLang="zh-CN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?</a:t>
            </a:r>
            <a:endParaRPr lang="zh-CN" altLang="en-US" dirty="0">
              <a:solidFill>
                <a:srgbClr val="000000"/>
              </a:solidFill>
              <a:latin typeface="+mj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699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b="1" dirty="0">
                <a:solidFill>
                  <a:srgbClr val="D60093"/>
                </a:solidFill>
              </a:rPr>
              <a:t>Three basic stages:</a:t>
            </a:r>
          </a:p>
          <a:p>
            <a:pPr lvl="1"/>
            <a:r>
              <a:rPr lang="en-IE" b="1" dirty="0"/>
              <a:t>1)</a:t>
            </a:r>
            <a:r>
              <a:rPr lang="en-IE" dirty="0"/>
              <a:t> </a:t>
            </a:r>
            <a:r>
              <a:rPr lang="en-IE" b="1" dirty="0">
                <a:solidFill>
                  <a:srgbClr val="0000FF"/>
                </a:solidFill>
              </a:rPr>
              <a:t>Pre-processing</a:t>
            </a:r>
          </a:p>
          <a:p>
            <a:pPr lvl="2"/>
            <a:r>
              <a:rPr lang="en-IE" dirty="0"/>
              <a:t>Construct a matrix representation of the graph</a:t>
            </a:r>
          </a:p>
          <a:p>
            <a:pPr lvl="1"/>
            <a:r>
              <a:rPr lang="en-IE" b="1" dirty="0"/>
              <a:t>2)</a:t>
            </a:r>
            <a:r>
              <a:rPr lang="en-IE" dirty="0"/>
              <a:t> </a:t>
            </a:r>
            <a:r>
              <a:rPr lang="en-IE" b="1" dirty="0">
                <a:solidFill>
                  <a:srgbClr val="0000FF"/>
                </a:solidFill>
              </a:rPr>
              <a:t>Decomposition</a:t>
            </a:r>
          </a:p>
          <a:p>
            <a:pPr lvl="2"/>
            <a:r>
              <a:rPr lang="en-IE" dirty="0"/>
              <a:t>Compute eigenvalues and eigenvectors of the matrix</a:t>
            </a:r>
          </a:p>
          <a:p>
            <a:pPr lvl="2"/>
            <a:r>
              <a:rPr lang="en-IE" dirty="0"/>
              <a:t>Map each point to a lower-dimensional representation based on one or more eigenvectors</a:t>
            </a:r>
          </a:p>
          <a:p>
            <a:pPr lvl="1"/>
            <a:r>
              <a:rPr lang="en-IE" b="1" dirty="0"/>
              <a:t>3)</a:t>
            </a:r>
            <a:r>
              <a:rPr lang="en-IE" dirty="0"/>
              <a:t> </a:t>
            </a:r>
            <a:r>
              <a:rPr lang="en-IE" b="1" dirty="0">
                <a:solidFill>
                  <a:srgbClr val="0000FF"/>
                </a:solidFill>
              </a:rPr>
              <a:t>Grouping</a:t>
            </a:r>
          </a:p>
          <a:p>
            <a:pPr lvl="2"/>
            <a:r>
              <a:rPr lang="en-IE" dirty="0"/>
              <a:t>Assign points to two or more clusters, based on the new representation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8EDF51-0A75-B8BE-B5D9-F24477BB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zh-CN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Spectral Clustering Algorithms</a:t>
            </a:r>
            <a:endParaRPr lang="zh-CN" altLang="en-US" dirty="0">
              <a:solidFill>
                <a:srgbClr val="000000"/>
              </a:solidFill>
              <a:latin typeface="+mj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940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0083D-EECA-52BF-8F05-E67F44FEC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58A7C-4E3F-DB46-6C6A-BB4A7485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Clustering</a:t>
            </a:r>
            <a:endParaRPr kumimoji="1" lang="zh-CN" altLang="en-US" dirty="0"/>
          </a:p>
        </p:txBody>
      </p:sp>
      <p:sp>
        <p:nvSpPr>
          <p:cNvPr id="706563" name="Rectangle 3">
            <a:extLst>
              <a:ext uri="{FF2B5EF4-FFF2-40B4-BE49-F238E27FC236}">
                <a16:creationId xmlns:a16="http://schemas.microsoft.com/office/drawing/2014/main" id="{B9406575-5FA6-0EDE-5FD5-83DBACFD41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sz="2000" dirty="0">
                <a:ea typeface="ＭＳ Ｐゴシック" panose="020B0600070205080204" pitchFamily="34" charset="-128"/>
              </a:rPr>
              <a:t>Clustering is a technique for finding </a:t>
            </a:r>
            <a:r>
              <a:rPr lang="en-US" altLang="ja-JP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similarity groups</a:t>
            </a:r>
            <a:r>
              <a:rPr lang="en-US" altLang="ja-JP" sz="2000" b="1" dirty="0">
                <a:ea typeface="ＭＳ Ｐゴシック" panose="020B0600070205080204" pitchFamily="34" charset="-128"/>
              </a:rPr>
              <a:t> </a:t>
            </a:r>
            <a:r>
              <a:rPr lang="en-US" altLang="ja-JP" sz="2000" dirty="0">
                <a:ea typeface="ＭＳ Ｐゴシック" panose="020B0600070205080204" pitchFamily="34" charset="-128"/>
              </a:rPr>
              <a:t>in data, called </a:t>
            </a:r>
            <a:r>
              <a:rPr lang="en-US" altLang="ja-JP" sz="20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clusters</a:t>
            </a:r>
            <a:r>
              <a:rPr lang="en-US" altLang="ja-JP" sz="2000" dirty="0">
                <a:ea typeface="ＭＳ Ｐゴシック" panose="020B0600070205080204" pitchFamily="34" charset="-128"/>
              </a:rPr>
              <a:t>. I.e., 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altLang="ja-JP" sz="1800" dirty="0">
                <a:ea typeface="ＭＳ Ｐゴシック" panose="020B0600070205080204" pitchFamily="34" charset="-128"/>
              </a:rPr>
              <a:t>It groups data instances that are similar to (near) each other in one cluster and data instances that are very different (far away) from each other into different clusters. </a:t>
            </a:r>
          </a:p>
          <a:p>
            <a:pPr>
              <a:lnSpc>
                <a:spcPct val="150000"/>
              </a:lnSpc>
            </a:pPr>
            <a:r>
              <a:rPr lang="en-US" altLang="ja-JP" sz="2000" dirty="0">
                <a:ea typeface="ＭＳ Ｐゴシック" panose="020B0600070205080204" pitchFamily="34" charset="-128"/>
              </a:rPr>
              <a:t>Clustering is often called an </a:t>
            </a:r>
            <a:r>
              <a:rPr lang="en-US" altLang="ja-JP" sz="2000" b="1" dirty="0">
                <a:solidFill>
                  <a:srgbClr val="3333CC"/>
                </a:solidFill>
                <a:ea typeface="ＭＳ Ｐゴシック" panose="020B0600070205080204" pitchFamily="34" charset="-128"/>
              </a:rPr>
              <a:t>unsupervised learning</a:t>
            </a:r>
            <a:r>
              <a:rPr lang="en-US" altLang="ja-JP" sz="2000" b="1" dirty="0">
                <a:ea typeface="ＭＳ Ｐゴシック" panose="020B0600070205080204" pitchFamily="34" charset="-128"/>
              </a:rPr>
              <a:t> </a:t>
            </a:r>
            <a:r>
              <a:rPr lang="en-US" altLang="ja-JP" sz="2000" dirty="0">
                <a:ea typeface="ＭＳ Ｐゴシック" panose="020B0600070205080204" pitchFamily="34" charset="-128"/>
              </a:rPr>
              <a:t>task</a:t>
            </a:r>
            <a:r>
              <a:rPr lang="en-US" altLang="ja-JP" sz="2000" b="1" dirty="0">
                <a:ea typeface="ＭＳ Ｐゴシック" panose="020B0600070205080204" pitchFamily="34" charset="-128"/>
              </a:rPr>
              <a:t> </a:t>
            </a:r>
            <a:r>
              <a:rPr lang="en-US" altLang="ja-JP" sz="2000" dirty="0">
                <a:ea typeface="ＭＳ Ｐゴシック" panose="020B0600070205080204" pitchFamily="34" charset="-128"/>
              </a:rPr>
              <a:t>as no class values denoting an </a:t>
            </a:r>
            <a:r>
              <a:rPr lang="en-US" altLang="ja-JP" sz="2000" i="1" dirty="0">
                <a:ea typeface="ＭＳ Ｐゴシック" panose="020B0600070205080204" pitchFamily="34" charset="-128"/>
              </a:rPr>
              <a:t>a priori</a:t>
            </a:r>
            <a:r>
              <a:rPr lang="en-US" altLang="ja-JP" sz="2000" dirty="0">
                <a:ea typeface="ＭＳ Ｐゴシック" panose="020B0600070205080204" pitchFamily="34" charset="-128"/>
              </a:rPr>
              <a:t> grouping of the data instances are given, which is the case in supervised learning.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Due to historical reasons, clustering is often considered </a:t>
            </a:r>
            <a:r>
              <a:rPr lang="en-US" altLang="ja-JP" sz="2000" dirty="0">
                <a:ea typeface="ＭＳ Ｐゴシック" panose="020B0600070205080204" pitchFamily="34" charset="-128"/>
              </a:rPr>
              <a:t>synonymous with unsupervised learning</a:t>
            </a:r>
            <a:r>
              <a:rPr lang="en-US" altLang="zh-CN" sz="2000" dirty="0">
                <a:ea typeface="宋体" panose="02010600030101010101" pitchFamily="2" charset="-122"/>
              </a:rPr>
              <a:t>.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In fact, association rule mining is also unsupervised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This section focuses on clustering. </a:t>
            </a:r>
          </a:p>
        </p:txBody>
      </p:sp>
    </p:spTree>
    <p:extLst>
      <p:ext uri="{BB962C8B-B14F-4D97-AF65-F5344CB8AC3E}">
        <p14:creationId xmlns:p14="http://schemas.microsoft.com/office/powerpoint/2010/main" val="366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46C21-54C3-9DCD-2A7E-5A83F4C33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260B40-6F64-15CB-0DC0-B4DD9FC7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zh-CN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Spectral Partitioning Algorithm</a:t>
            </a:r>
            <a:endParaRPr lang="zh-CN" altLang="en-US" dirty="0">
              <a:solidFill>
                <a:srgbClr val="000000"/>
              </a:solidFill>
              <a:latin typeface="+mj-lt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0727DA-A40C-FD95-9807-2BFE92EBA8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1)</a:t>
                </a:r>
                <a:r>
                  <a:rPr lang="en-US" b="1" dirty="0">
                    <a:solidFill>
                      <a:srgbClr val="0000FF"/>
                    </a:solidFill>
                  </a:rPr>
                  <a:t> Pre-processing:</a:t>
                </a:r>
              </a:p>
              <a:p>
                <a:pPr lvl="1"/>
                <a:r>
                  <a:rPr lang="en-US" dirty="0"/>
                  <a:t>Build Laplacian </a:t>
                </a:r>
                <a:br>
                  <a:rPr lang="en-US" dirty="0"/>
                </a:br>
                <a:r>
                  <a:rPr lang="en-US" dirty="0"/>
                  <a:t>matrix </a:t>
                </a:r>
                <a:r>
                  <a:rPr lang="en-US" b="1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dirty="0"/>
                  <a:t> of the graph</a:t>
                </a:r>
              </a:p>
              <a:p>
                <a:pPr lvl="1"/>
                <a:r>
                  <a:rPr lang="en-US" dirty="0"/>
                  <a:t>Laplacian matrix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where D is the</a:t>
                </a:r>
              </a:p>
              <a:p>
                <a:pPr marL="154305" lvl="1" indent="0">
                  <a:buNone/>
                </a:pPr>
                <a:r>
                  <a:rPr lang="en-US" dirty="0"/>
                  <a:t>Degree matrix (</a:t>
                </a:r>
                <a:r>
                  <a:rPr lang="en" altLang="zh-CN" dirty="0"/>
                  <a:t>a diagonal matrix where each entry represents the degree of a vertex) and A is the adjacency matrix.</a:t>
                </a:r>
                <a:endParaRPr lang="en-US" dirty="0"/>
              </a:p>
              <a:p>
                <a:pPr marL="118872" indent="0">
                  <a:buNone/>
                </a:pP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0727DA-A40C-FD95-9807-2BFE92EBA8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1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227">
            <a:extLst>
              <a:ext uri="{FF2B5EF4-FFF2-40B4-BE49-F238E27FC236}">
                <a16:creationId xmlns:a16="http://schemas.microsoft.com/office/drawing/2014/main" id="{1FC123E4-731E-6D89-D762-854CC5B98258}"/>
              </a:ext>
            </a:extLst>
          </p:cNvPr>
          <p:cNvGrpSpPr>
            <a:grpSpLocks/>
          </p:cNvGrpSpPr>
          <p:nvPr/>
        </p:nvGrpSpPr>
        <p:grpSpPr bwMode="auto">
          <a:xfrm>
            <a:off x="5121276" y="1611314"/>
            <a:ext cx="1622425" cy="534987"/>
            <a:chOff x="2129" y="1191"/>
            <a:chExt cx="1158" cy="337"/>
          </a:xfrm>
        </p:grpSpPr>
        <p:sp>
          <p:nvSpPr>
            <p:cNvPr id="9" name="Freeform 211">
              <a:extLst>
                <a:ext uri="{FF2B5EF4-FFF2-40B4-BE49-F238E27FC236}">
                  <a16:creationId xmlns:a16="http://schemas.microsoft.com/office/drawing/2014/main" id="{7C1135EA-6D09-1458-6FE7-B766028BD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9" y="1230"/>
              <a:ext cx="251" cy="278"/>
            </a:xfrm>
            <a:custGeom>
              <a:avLst/>
              <a:gdLst>
                <a:gd name="T0" fmla="*/ 593 w 593"/>
                <a:gd name="T1" fmla="*/ 0 h 743"/>
                <a:gd name="T2" fmla="*/ 0 w 593"/>
                <a:gd name="T3" fmla="*/ 380 h 743"/>
                <a:gd name="T4" fmla="*/ 576 w 593"/>
                <a:gd name="T5" fmla="*/ 743 h 743"/>
                <a:gd name="T6" fmla="*/ 593 w 593"/>
                <a:gd name="T7" fmla="*/ 0 h 7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3"/>
                <a:gd name="T13" fmla="*/ 0 h 743"/>
                <a:gd name="T14" fmla="*/ 593 w 593"/>
                <a:gd name="T15" fmla="*/ 743 h 7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3" h="743">
                  <a:moveTo>
                    <a:pt x="593" y="0"/>
                  </a:moveTo>
                  <a:lnTo>
                    <a:pt x="0" y="380"/>
                  </a:lnTo>
                  <a:lnTo>
                    <a:pt x="576" y="743"/>
                  </a:lnTo>
                  <a:lnTo>
                    <a:pt x="593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12">
              <a:extLst>
                <a:ext uri="{FF2B5EF4-FFF2-40B4-BE49-F238E27FC236}">
                  <a16:creationId xmlns:a16="http://schemas.microsoft.com/office/drawing/2014/main" id="{6AA54C0A-0822-D65C-9CC4-20CA7E323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" y="1216"/>
              <a:ext cx="376" cy="186"/>
            </a:xfrm>
            <a:custGeom>
              <a:avLst/>
              <a:gdLst>
                <a:gd name="T0" fmla="*/ 0 w 889"/>
                <a:gd name="T1" fmla="*/ 498 h 498"/>
                <a:gd name="T2" fmla="*/ 307 w 889"/>
                <a:gd name="T3" fmla="*/ 0 h 498"/>
                <a:gd name="T4" fmla="*/ 889 w 889"/>
                <a:gd name="T5" fmla="*/ 408 h 498"/>
                <a:gd name="T6" fmla="*/ 0 w 889"/>
                <a:gd name="T7" fmla="*/ 498 h 4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9"/>
                <a:gd name="T13" fmla="*/ 0 h 498"/>
                <a:gd name="T14" fmla="*/ 889 w 889"/>
                <a:gd name="T15" fmla="*/ 498 h 4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9" h="498">
                  <a:moveTo>
                    <a:pt x="0" y="498"/>
                  </a:moveTo>
                  <a:lnTo>
                    <a:pt x="307" y="0"/>
                  </a:lnTo>
                  <a:lnTo>
                    <a:pt x="889" y="408"/>
                  </a:lnTo>
                  <a:lnTo>
                    <a:pt x="0" y="498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13">
              <a:extLst>
                <a:ext uri="{FF2B5EF4-FFF2-40B4-BE49-F238E27FC236}">
                  <a16:creationId xmlns:a16="http://schemas.microsoft.com/office/drawing/2014/main" id="{55D02F2C-14EB-54A8-28B7-2152A80452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99" y="1213"/>
              <a:ext cx="651" cy="2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14">
              <a:extLst>
                <a:ext uri="{FF2B5EF4-FFF2-40B4-BE49-F238E27FC236}">
                  <a16:creationId xmlns:a16="http://schemas.microsoft.com/office/drawing/2014/main" id="{526D1DB6-E332-DE58-B46E-1819902427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8" y="1401"/>
              <a:ext cx="525" cy="11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Oval 215">
              <a:extLst>
                <a:ext uri="{FF2B5EF4-FFF2-40B4-BE49-F238E27FC236}">
                  <a16:creationId xmlns:a16="http://schemas.microsoft.com/office/drawing/2014/main" id="{287EEA25-791C-AD64-3D55-9ECFF084D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8" y="1384"/>
              <a:ext cx="45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216">
              <a:extLst>
                <a:ext uri="{FF2B5EF4-FFF2-40B4-BE49-F238E27FC236}">
                  <a16:creationId xmlns:a16="http://schemas.microsoft.com/office/drawing/2014/main" id="{446BD159-4E0A-BF6A-65E9-9704DA534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3" y="1484"/>
              <a:ext cx="44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217">
              <a:extLst>
                <a:ext uri="{FF2B5EF4-FFF2-40B4-BE49-F238E27FC236}">
                  <a16:creationId xmlns:a16="http://schemas.microsoft.com/office/drawing/2014/main" id="{5750B899-595C-CCA0-AC43-7FE9FA3B9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2" y="134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218">
              <a:extLst>
                <a:ext uri="{FF2B5EF4-FFF2-40B4-BE49-F238E27FC236}">
                  <a16:creationId xmlns:a16="http://schemas.microsoft.com/office/drawing/2014/main" id="{63A0E94E-AAC9-B1FD-F1DC-AF27FE661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1352"/>
              <a:ext cx="44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219">
              <a:extLst>
                <a:ext uri="{FF2B5EF4-FFF2-40B4-BE49-F238E27FC236}">
                  <a16:creationId xmlns:a16="http://schemas.microsoft.com/office/drawing/2014/main" id="{52064D4E-35E2-F97E-F5A9-E9E6C9220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" y="1191"/>
              <a:ext cx="44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220">
              <a:extLst>
                <a:ext uri="{FF2B5EF4-FFF2-40B4-BE49-F238E27FC236}">
                  <a16:creationId xmlns:a16="http://schemas.microsoft.com/office/drawing/2014/main" id="{FD8ECBA1-95B2-684D-6DF0-76EC116C4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9" y="1206"/>
              <a:ext cx="44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" name="AutoShape 221">
            <a:extLst>
              <a:ext uri="{FF2B5EF4-FFF2-40B4-BE49-F238E27FC236}">
                <a16:creationId xmlns:a16="http://schemas.microsoft.com/office/drawing/2014/main" id="{5A4D2E1E-FE72-2E2F-F96E-F4C487347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600200"/>
            <a:ext cx="914400" cy="304800"/>
          </a:xfrm>
          <a:prstGeom prst="rightArrow">
            <a:avLst>
              <a:gd name="adj1" fmla="val 50000"/>
              <a:gd name="adj2" fmla="val 89714"/>
            </a:avLst>
          </a:prstGeom>
          <a:solidFill>
            <a:schemeClr val="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4" name="Group 416">
            <a:extLst>
              <a:ext uri="{FF2B5EF4-FFF2-40B4-BE49-F238E27FC236}">
                <a16:creationId xmlns:a16="http://schemas.microsoft.com/office/drawing/2014/main" id="{35C390A7-FCE0-2730-82C1-BFD59DA87CE6}"/>
              </a:ext>
            </a:extLst>
          </p:cNvPr>
          <p:cNvGraphicFramePr>
            <a:graphicFrameLocks/>
          </p:cNvGraphicFramePr>
          <p:nvPr/>
        </p:nvGraphicFramePr>
        <p:xfrm>
          <a:off x="8153401" y="1294041"/>
          <a:ext cx="2103437" cy="1508640"/>
        </p:xfrm>
        <a:graphic>
          <a:graphicData uri="http://schemas.openxmlformats.org/drawingml/2006/table">
            <a:tbl>
              <a:tblPr/>
              <a:tblGrid>
                <a:gridCol w="298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5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4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25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4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84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lang="en-IE" sz="800" dirty="0"/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1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2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3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4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5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6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1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3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-1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-1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0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-1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0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4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2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-1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2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-1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0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0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0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3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-1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-1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3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-1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0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0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4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4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0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0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-1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3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-1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-1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5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-1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0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0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-1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3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-1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6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0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0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0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-1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-1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IE" sz="800" dirty="0"/>
                        <a:t>2</a:t>
                      </a: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390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899E101-413A-B9D2-EA52-78623E7B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zh-CN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Spectral Partitioning Algorithm</a:t>
            </a:r>
            <a:endParaRPr lang="zh-CN" altLang="en-US" dirty="0">
              <a:solidFill>
                <a:srgbClr val="000000"/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2)</a:t>
            </a:r>
            <a:r>
              <a:rPr lang="en-US" b="1" dirty="0">
                <a:solidFill>
                  <a:srgbClr val="0000FF"/>
                </a:solidFill>
              </a:rPr>
              <a:t> Decomposition:</a:t>
            </a:r>
          </a:p>
          <a:p>
            <a:pPr lvl="1"/>
            <a:r>
              <a:rPr lang="en-US" dirty="0"/>
              <a:t>Find eigenvalues </a:t>
            </a:r>
            <a:r>
              <a:rPr lang="en-US" b="1" dirty="0">
                <a:sym typeface="Symbol"/>
              </a:rPr>
              <a:t></a:t>
            </a:r>
            <a:br>
              <a:rPr lang="en-US" dirty="0"/>
            </a:br>
            <a:r>
              <a:rPr lang="en-US" dirty="0"/>
              <a:t>and eigenvectors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/>
              <a:t> of the matrix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L</a:t>
            </a:r>
            <a:endParaRPr lang="en-US" dirty="0"/>
          </a:p>
          <a:p>
            <a:pPr lvl="1"/>
            <a:r>
              <a:rPr lang="en" altLang="zh-CN" b="0" i="0" dirty="0">
                <a:effectLst/>
                <a:latin typeface="D-DINExp"/>
              </a:rPr>
              <a:t>The eigenvalues and eigenvectors provide </a:t>
            </a:r>
          </a:p>
          <a:p>
            <a:pPr marL="154305" lvl="1" indent="0">
              <a:buNone/>
            </a:pPr>
            <a:r>
              <a:rPr lang="en" altLang="zh-CN" b="0" i="0" dirty="0">
                <a:effectLst/>
                <a:latin typeface="D-DINExp"/>
              </a:rPr>
              <a:t>insights into the structure of the graph.</a:t>
            </a:r>
            <a:endParaRPr lang="en-US" dirty="0"/>
          </a:p>
          <a:p>
            <a:pPr lvl="1"/>
            <a:r>
              <a:rPr lang="en-US" dirty="0"/>
              <a:t>Map vertices to </a:t>
            </a:r>
            <a:br>
              <a:rPr lang="en-US" dirty="0"/>
            </a:br>
            <a:r>
              <a:rPr lang="en-US" dirty="0"/>
              <a:t>corresponding components of </a:t>
            </a:r>
            <a:r>
              <a:rPr lang="en-US" b="1" i="1" dirty="0">
                <a:sym typeface="Symbol"/>
              </a:rPr>
              <a:t></a:t>
            </a:r>
            <a:r>
              <a:rPr lang="en-US" b="1" i="1" baseline="-25000" dirty="0"/>
              <a:t>2</a:t>
            </a:r>
          </a:p>
          <a:p>
            <a:pPr lvl="1"/>
            <a:r>
              <a:rPr lang="en" altLang="zh-CN" dirty="0"/>
              <a:t>The smallest eigenvalue is always zero, and </a:t>
            </a:r>
          </a:p>
          <a:p>
            <a:pPr marL="154305" lvl="1" indent="0">
              <a:buNone/>
            </a:pPr>
            <a:r>
              <a:rPr lang="en" altLang="zh-CN" dirty="0"/>
              <a:t>the corresponding eigenvector is a constant vector. The second smallest eigenvalue (the Fiedler value) and its corresponding eigenvector are particularly important for partitioning.</a:t>
            </a:r>
          </a:p>
          <a:p>
            <a:pPr lvl="1"/>
            <a:endParaRPr lang="en-US" b="1" i="1" baseline="-25000" dirty="0"/>
          </a:p>
          <a:p>
            <a:pPr lvl="1"/>
            <a:endParaRPr lang="en-US" dirty="0"/>
          </a:p>
        </p:txBody>
      </p:sp>
      <p:sp>
        <p:nvSpPr>
          <p:cNvPr id="19" name="Rectangle 63"/>
          <p:cNvSpPr>
            <a:spLocks noChangeArrowheads="1"/>
          </p:cNvSpPr>
          <p:nvPr/>
        </p:nvSpPr>
        <p:spPr bwMode="auto">
          <a:xfrm>
            <a:off x="10810876" y="2413000"/>
            <a:ext cx="322263" cy="243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0.0</a:t>
            </a:r>
          </a:p>
        </p:txBody>
      </p:sp>
      <p:sp>
        <p:nvSpPr>
          <p:cNvPr id="20" name="Rectangle 64"/>
          <p:cNvSpPr>
            <a:spLocks noChangeArrowheads="1"/>
          </p:cNvSpPr>
          <p:nvPr/>
        </p:nvSpPr>
        <p:spPr bwMode="auto">
          <a:xfrm>
            <a:off x="10485438" y="2413000"/>
            <a:ext cx="325438" cy="243894"/>
          </a:xfrm>
          <a:prstGeom prst="rect">
            <a:avLst/>
          </a:prstGeom>
          <a:solidFill>
            <a:schemeClr val="bg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-0.4</a:t>
            </a:r>
          </a:p>
        </p:txBody>
      </p:sp>
      <p:sp>
        <p:nvSpPr>
          <p:cNvPr id="21" name="Rectangle 65"/>
          <p:cNvSpPr>
            <a:spLocks noChangeArrowheads="1"/>
          </p:cNvSpPr>
          <p:nvPr/>
        </p:nvSpPr>
        <p:spPr bwMode="auto">
          <a:xfrm>
            <a:off x="10163176" y="2413000"/>
            <a:ext cx="322263" cy="243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-0.4</a:t>
            </a:r>
          </a:p>
        </p:txBody>
      </p:sp>
      <p:sp>
        <p:nvSpPr>
          <p:cNvPr id="22" name="Rectangle 66"/>
          <p:cNvSpPr>
            <a:spLocks noChangeArrowheads="1"/>
          </p:cNvSpPr>
          <p:nvPr/>
        </p:nvSpPr>
        <p:spPr bwMode="auto">
          <a:xfrm>
            <a:off x="9836151" y="2413000"/>
            <a:ext cx="327025" cy="243894"/>
          </a:xfrm>
          <a:prstGeom prst="rect">
            <a:avLst/>
          </a:prstGeom>
          <a:solidFill>
            <a:schemeClr val="bg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0.4</a:t>
            </a:r>
          </a:p>
        </p:txBody>
      </p:sp>
      <p:sp>
        <p:nvSpPr>
          <p:cNvPr id="23" name="Rectangle 67"/>
          <p:cNvSpPr>
            <a:spLocks noChangeArrowheads="1"/>
          </p:cNvSpPr>
          <p:nvPr/>
        </p:nvSpPr>
        <p:spPr bwMode="auto">
          <a:xfrm>
            <a:off x="9510713" y="2413000"/>
            <a:ext cx="325438" cy="243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-0.6</a:t>
            </a:r>
          </a:p>
        </p:txBody>
      </p:sp>
      <p:sp>
        <p:nvSpPr>
          <p:cNvPr id="24" name="Rectangle 68"/>
          <p:cNvSpPr>
            <a:spLocks noChangeArrowheads="1"/>
          </p:cNvSpPr>
          <p:nvPr/>
        </p:nvSpPr>
        <p:spPr bwMode="auto">
          <a:xfrm>
            <a:off x="9190039" y="2413000"/>
            <a:ext cx="320675" cy="243894"/>
          </a:xfrm>
          <a:prstGeom prst="rect">
            <a:avLst/>
          </a:prstGeom>
          <a:solidFill>
            <a:schemeClr val="bg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/>
              <a:t>0.4</a:t>
            </a: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10810876" y="2162176"/>
            <a:ext cx="322263" cy="23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/>
              <a:t>0.5</a:t>
            </a:r>
            <a:endParaRPr lang="en-IE" sz="800" dirty="0"/>
          </a:p>
        </p:txBody>
      </p:sp>
      <p:sp>
        <p:nvSpPr>
          <p:cNvPr id="26" name="Rectangle 70"/>
          <p:cNvSpPr>
            <a:spLocks noChangeArrowheads="1"/>
          </p:cNvSpPr>
          <p:nvPr/>
        </p:nvSpPr>
        <p:spPr bwMode="auto">
          <a:xfrm>
            <a:off x="10485438" y="2162176"/>
            <a:ext cx="325438" cy="239349"/>
          </a:xfrm>
          <a:prstGeom prst="rect">
            <a:avLst/>
          </a:prstGeom>
          <a:solidFill>
            <a:schemeClr val="bg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0.4</a:t>
            </a:r>
          </a:p>
        </p:txBody>
      </p:sp>
      <p:sp>
        <p:nvSpPr>
          <p:cNvPr id="27" name="Rectangle 71"/>
          <p:cNvSpPr>
            <a:spLocks noChangeArrowheads="1"/>
          </p:cNvSpPr>
          <p:nvPr/>
        </p:nvSpPr>
        <p:spPr bwMode="auto">
          <a:xfrm>
            <a:off x="10163176" y="2162176"/>
            <a:ext cx="322263" cy="23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-0.2</a:t>
            </a:r>
          </a:p>
        </p:txBody>
      </p:sp>
      <p:sp>
        <p:nvSpPr>
          <p:cNvPr id="28" name="Rectangle 72"/>
          <p:cNvSpPr>
            <a:spLocks noChangeArrowheads="1"/>
          </p:cNvSpPr>
          <p:nvPr/>
        </p:nvSpPr>
        <p:spPr bwMode="auto">
          <a:xfrm>
            <a:off x="9836151" y="2162176"/>
            <a:ext cx="327025" cy="239349"/>
          </a:xfrm>
          <a:prstGeom prst="rect">
            <a:avLst/>
          </a:prstGeom>
          <a:solidFill>
            <a:schemeClr val="bg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-0.5</a:t>
            </a:r>
          </a:p>
        </p:txBody>
      </p:sp>
      <p:sp>
        <p:nvSpPr>
          <p:cNvPr id="29" name="Rectangle 73"/>
          <p:cNvSpPr>
            <a:spLocks noChangeArrowheads="1"/>
          </p:cNvSpPr>
          <p:nvPr/>
        </p:nvSpPr>
        <p:spPr bwMode="auto">
          <a:xfrm>
            <a:off x="9510713" y="2162176"/>
            <a:ext cx="325438" cy="23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-0.3</a:t>
            </a:r>
          </a:p>
        </p:txBody>
      </p:sp>
      <p:sp>
        <p:nvSpPr>
          <p:cNvPr id="30" name="Rectangle 74"/>
          <p:cNvSpPr>
            <a:spLocks noChangeArrowheads="1"/>
          </p:cNvSpPr>
          <p:nvPr/>
        </p:nvSpPr>
        <p:spPr bwMode="auto">
          <a:xfrm>
            <a:off x="9190039" y="2162176"/>
            <a:ext cx="320675" cy="239349"/>
          </a:xfrm>
          <a:prstGeom prst="rect">
            <a:avLst/>
          </a:prstGeom>
          <a:solidFill>
            <a:schemeClr val="bg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/>
              <a:t>0.4</a:t>
            </a:r>
          </a:p>
        </p:txBody>
      </p:sp>
      <p:sp>
        <p:nvSpPr>
          <p:cNvPr id="31" name="Rectangle 75"/>
          <p:cNvSpPr>
            <a:spLocks noChangeArrowheads="1"/>
          </p:cNvSpPr>
          <p:nvPr/>
        </p:nvSpPr>
        <p:spPr bwMode="auto">
          <a:xfrm>
            <a:off x="10810876" y="1903415"/>
            <a:ext cx="322263" cy="246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-0.5</a:t>
            </a:r>
          </a:p>
        </p:txBody>
      </p:sp>
      <p:sp>
        <p:nvSpPr>
          <p:cNvPr id="32" name="Rectangle 76"/>
          <p:cNvSpPr>
            <a:spLocks noChangeArrowheads="1"/>
          </p:cNvSpPr>
          <p:nvPr/>
        </p:nvSpPr>
        <p:spPr bwMode="auto">
          <a:xfrm>
            <a:off x="10485438" y="1903415"/>
            <a:ext cx="325438" cy="246924"/>
          </a:xfrm>
          <a:prstGeom prst="rect">
            <a:avLst/>
          </a:prstGeom>
          <a:solidFill>
            <a:schemeClr val="bg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0.4</a:t>
            </a:r>
          </a:p>
        </p:txBody>
      </p:sp>
      <p:sp>
        <p:nvSpPr>
          <p:cNvPr id="33" name="Rectangle 77"/>
          <p:cNvSpPr>
            <a:spLocks noChangeArrowheads="1"/>
          </p:cNvSpPr>
          <p:nvPr/>
        </p:nvSpPr>
        <p:spPr bwMode="auto">
          <a:xfrm>
            <a:off x="10163176" y="1903415"/>
            <a:ext cx="322263" cy="246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0.6</a:t>
            </a:r>
          </a:p>
        </p:txBody>
      </p:sp>
      <p:sp>
        <p:nvSpPr>
          <p:cNvPr id="34" name="Rectangle 78"/>
          <p:cNvSpPr>
            <a:spLocks noChangeArrowheads="1"/>
          </p:cNvSpPr>
          <p:nvPr/>
        </p:nvSpPr>
        <p:spPr bwMode="auto">
          <a:xfrm>
            <a:off x="9836151" y="1903415"/>
            <a:ext cx="327025" cy="246924"/>
          </a:xfrm>
          <a:prstGeom prst="rect">
            <a:avLst/>
          </a:prstGeom>
          <a:solidFill>
            <a:schemeClr val="bg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0.1</a:t>
            </a:r>
          </a:p>
        </p:txBody>
      </p:sp>
      <p:sp>
        <p:nvSpPr>
          <p:cNvPr id="35" name="Rectangle 79"/>
          <p:cNvSpPr>
            <a:spLocks noChangeArrowheads="1"/>
          </p:cNvSpPr>
          <p:nvPr/>
        </p:nvSpPr>
        <p:spPr bwMode="auto">
          <a:xfrm>
            <a:off x="9510713" y="1903415"/>
            <a:ext cx="325438" cy="246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-0.3</a:t>
            </a:r>
          </a:p>
        </p:txBody>
      </p:sp>
      <p:sp>
        <p:nvSpPr>
          <p:cNvPr id="36" name="Rectangle 80"/>
          <p:cNvSpPr>
            <a:spLocks noChangeArrowheads="1"/>
          </p:cNvSpPr>
          <p:nvPr/>
        </p:nvSpPr>
        <p:spPr bwMode="auto">
          <a:xfrm>
            <a:off x="9190039" y="1903415"/>
            <a:ext cx="320675" cy="246924"/>
          </a:xfrm>
          <a:prstGeom prst="rect">
            <a:avLst/>
          </a:prstGeom>
          <a:solidFill>
            <a:schemeClr val="bg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0.4</a:t>
            </a:r>
          </a:p>
        </p:txBody>
      </p:sp>
      <p:sp>
        <p:nvSpPr>
          <p:cNvPr id="37" name="Rectangle 81"/>
          <p:cNvSpPr>
            <a:spLocks noChangeArrowheads="1"/>
          </p:cNvSpPr>
          <p:nvPr/>
        </p:nvSpPr>
        <p:spPr bwMode="auto">
          <a:xfrm>
            <a:off x="10810876" y="1660525"/>
            <a:ext cx="322263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0.5</a:t>
            </a:r>
          </a:p>
        </p:txBody>
      </p:sp>
      <p:sp>
        <p:nvSpPr>
          <p:cNvPr id="38" name="Rectangle 82"/>
          <p:cNvSpPr>
            <a:spLocks noChangeArrowheads="1"/>
          </p:cNvSpPr>
          <p:nvPr/>
        </p:nvSpPr>
        <p:spPr bwMode="auto">
          <a:xfrm>
            <a:off x="10485438" y="1660525"/>
            <a:ext cx="325438" cy="231775"/>
          </a:xfrm>
          <a:prstGeom prst="rect">
            <a:avLst/>
          </a:prstGeom>
          <a:solidFill>
            <a:schemeClr val="bg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-0.4</a:t>
            </a:r>
          </a:p>
        </p:txBody>
      </p:sp>
      <p:sp>
        <p:nvSpPr>
          <p:cNvPr id="39" name="Rectangle 83"/>
          <p:cNvSpPr>
            <a:spLocks noChangeArrowheads="1"/>
          </p:cNvSpPr>
          <p:nvPr/>
        </p:nvSpPr>
        <p:spPr bwMode="auto">
          <a:xfrm>
            <a:off x="10163176" y="1660525"/>
            <a:ext cx="322263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0.6</a:t>
            </a:r>
          </a:p>
        </p:txBody>
      </p:sp>
      <p:sp>
        <p:nvSpPr>
          <p:cNvPr id="40" name="Rectangle 84"/>
          <p:cNvSpPr>
            <a:spLocks noChangeArrowheads="1"/>
          </p:cNvSpPr>
          <p:nvPr/>
        </p:nvSpPr>
        <p:spPr bwMode="auto">
          <a:xfrm>
            <a:off x="9836151" y="1660525"/>
            <a:ext cx="327025" cy="231775"/>
          </a:xfrm>
          <a:prstGeom prst="rect">
            <a:avLst/>
          </a:prstGeom>
          <a:solidFill>
            <a:schemeClr val="bg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0.1</a:t>
            </a:r>
          </a:p>
        </p:txBody>
      </p:sp>
      <p:sp>
        <p:nvSpPr>
          <p:cNvPr id="41" name="Rectangle 85"/>
          <p:cNvSpPr>
            <a:spLocks noChangeArrowheads="1"/>
          </p:cNvSpPr>
          <p:nvPr/>
        </p:nvSpPr>
        <p:spPr bwMode="auto">
          <a:xfrm>
            <a:off x="9510713" y="1660525"/>
            <a:ext cx="3254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0.3</a:t>
            </a:r>
          </a:p>
        </p:txBody>
      </p:sp>
      <p:sp>
        <p:nvSpPr>
          <p:cNvPr id="42" name="Rectangle 86"/>
          <p:cNvSpPr>
            <a:spLocks noChangeArrowheads="1"/>
          </p:cNvSpPr>
          <p:nvPr/>
        </p:nvSpPr>
        <p:spPr bwMode="auto">
          <a:xfrm>
            <a:off x="9190039" y="1660525"/>
            <a:ext cx="320675" cy="231775"/>
          </a:xfrm>
          <a:prstGeom prst="rect">
            <a:avLst/>
          </a:prstGeom>
          <a:solidFill>
            <a:schemeClr val="bg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/>
              <a:t>0.4</a:t>
            </a:r>
          </a:p>
        </p:txBody>
      </p:sp>
      <p:sp>
        <p:nvSpPr>
          <p:cNvPr id="43" name="Rectangle 87"/>
          <p:cNvSpPr>
            <a:spLocks noChangeArrowheads="1"/>
          </p:cNvSpPr>
          <p:nvPr/>
        </p:nvSpPr>
        <p:spPr bwMode="auto">
          <a:xfrm>
            <a:off x="10810876" y="1406525"/>
            <a:ext cx="322263" cy="242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0.0</a:t>
            </a:r>
          </a:p>
        </p:txBody>
      </p:sp>
      <p:sp>
        <p:nvSpPr>
          <p:cNvPr id="44" name="Rectangle 88"/>
          <p:cNvSpPr>
            <a:spLocks noChangeArrowheads="1"/>
          </p:cNvSpPr>
          <p:nvPr/>
        </p:nvSpPr>
        <p:spPr bwMode="auto">
          <a:xfrm>
            <a:off x="10485438" y="1406525"/>
            <a:ext cx="325438" cy="242379"/>
          </a:xfrm>
          <a:prstGeom prst="rect">
            <a:avLst/>
          </a:prstGeom>
          <a:solidFill>
            <a:schemeClr val="bg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/>
              <a:t>0.4</a:t>
            </a:r>
          </a:p>
        </p:txBody>
      </p:sp>
      <p:sp>
        <p:nvSpPr>
          <p:cNvPr id="45" name="Rectangle 89"/>
          <p:cNvSpPr>
            <a:spLocks noChangeArrowheads="1"/>
          </p:cNvSpPr>
          <p:nvPr/>
        </p:nvSpPr>
        <p:spPr bwMode="auto">
          <a:xfrm>
            <a:off x="10163176" y="1406525"/>
            <a:ext cx="322263" cy="242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-0.4</a:t>
            </a:r>
          </a:p>
        </p:txBody>
      </p:sp>
      <p:sp>
        <p:nvSpPr>
          <p:cNvPr id="46" name="Rectangle 90"/>
          <p:cNvSpPr>
            <a:spLocks noChangeArrowheads="1"/>
          </p:cNvSpPr>
          <p:nvPr/>
        </p:nvSpPr>
        <p:spPr bwMode="auto">
          <a:xfrm>
            <a:off x="9836151" y="1406525"/>
            <a:ext cx="327025" cy="242379"/>
          </a:xfrm>
          <a:prstGeom prst="rect">
            <a:avLst/>
          </a:prstGeom>
          <a:solidFill>
            <a:schemeClr val="bg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0.4</a:t>
            </a:r>
          </a:p>
        </p:txBody>
      </p:sp>
      <p:sp>
        <p:nvSpPr>
          <p:cNvPr id="47" name="Rectangle 91"/>
          <p:cNvSpPr>
            <a:spLocks noChangeArrowheads="1"/>
          </p:cNvSpPr>
          <p:nvPr/>
        </p:nvSpPr>
        <p:spPr bwMode="auto">
          <a:xfrm>
            <a:off x="9510713" y="1406525"/>
            <a:ext cx="325438" cy="242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0.6</a:t>
            </a:r>
          </a:p>
        </p:txBody>
      </p:sp>
      <p:sp>
        <p:nvSpPr>
          <p:cNvPr id="48" name="Rectangle 92"/>
          <p:cNvSpPr>
            <a:spLocks noChangeArrowheads="1"/>
          </p:cNvSpPr>
          <p:nvPr/>
        </p:nvSpPr>
        <p:spPr bwMode="auto">
          <a:xfrm>
            <a:off x="9190039" y="1406525"/>
            <a:ext cx="320675" cy="242379"/>
          </a:xfrm>
          <a:prstGeom prst="rect">
            <a:avLst/>
          </a:prstGeom>
          <a:solidFill>
            <a:schemeClr val="bg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/>
              <a:t>0.4</a:t>
            </a:r>
          </a:p>
        </p:txBody>
      </p:sp>
      <p:sp>
        <p:nvSpPr>
          <p:cNvPr id="49" name="Rectangle 93"/>
          <p:cNvSpPr>
            <a:spLocks noChangeArrowheads="1"/>
          </p:cNvSpPr>
          <p:nvPr/>
        </p:nvSpPr>
        <p:spPr bwMode="auto">
          <a:xfrm>
            <a:off x="10810876" y="1152525"/>
            <a:ext cx="322263" cy="242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-0.5</a:t>
            </a:r>
          </a:p>
        </p:txBody>
      </p:sp>
      <p:sp>
        <p:nvSpPr>
          <p:cNvPr id="50" name="Rectangle 94"/>
          <p:cNvSpPr>
            <a:spLocks noChangeArrowheads="1"/>
          </p:cNvSpPr>
          <p:nvPr/>
        </p:nvSpPr>
        <p:spPr bwMode="auto">
          <a:xfrm>
            <a:off x="10485438" y="1152525"/>
            <a:ext cx="325438" cy="242379"/>
          </a:xfrm>
          <a:prstGeom prst="rect">
            <a:avLst/>
          </a:prstGeom>
          <a:solidFill>
            <a:schemeClr val="bg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-0.4</a:t>
            </a:r>
          </a:p>
        </p:txBody>
      </p:sp>
      <p:sp>
        <p:nvSpPr>
          <p:cNvPr id="51" name="Rectangle 95"/>
          <p:cNvSpPr>
            <a:spLocks noChangeArrowheads="1"/>
          </p:cNvSpPr>
          <p:nvPr/>
        </p:nvSpPr>
        <p:spPr bwMode="auto">
          <a:xfrm>
            <a:off x="10163176" y="1152525"/>
            <a:ext cx="322263" cy="242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-0.2</a:t>
            </a:r>
          </a:p>
        </p:txBody>
      </p:sp>
      <p:sp>
        <p:nvSpPr>
          <p:cNvPr id="52" name="Rectangle 96"/>
          <p:cNvSpPr>
            <a:spLocks noChangeArrowheads="1"/>
          </p:cNvSpPr>
          <p:nvPr/>
        </p:nvSpPr>
        <p:spPr bwMode="auto">
          <a:xfrm>
            <a:off x="9836151" y="1152525"/>
            <a:ext cx="327025" cy="242379"/>
          </a:xfrm>
          <a:prstGeom prst="rect">
            <a:avLst/>
          </a:prstGeom>
          <a:solidFill>
            <a:schemeClr val="bg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-0.5</a:t>
            </a:r>
          </a:p>
        </p:txBody>
      </p:sp>
      <p:sp>
        <p:nvSpPr>
          <p:cNvPr id="53" name="Rectangle 97"/>
          <p:cNvSpPr>
            <a:spLocks noChangeArrowheads="1"/>
          </p:cNvSpPr>
          <p:nvPr/>
        </p:nvSpPr>
        <p:spPr bwMode="auto">
          <a:xfrm>
            <a:off x="9510713" y="1152525"/>
            <a:ext cx="325438" cy="242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0.3</a:t>
            </a:r>
          </a:p>
        </p:txBody>
      </p:sp>
      <p:sp>
        <p:nvSpPr>
          <p:cNvPr id="54" name="Rectangle 98"/>
          <p:cNvSpPr>
            <a:spLocks noChangeArrowheads="1"/>
          </p:cNvSpPr>
          <p:nvPr/>
        </p:nvSpPr>
        <p:spPr bwMode="auto">
          <a:xfrm>
            <a:off x="9190039" y="1152525"/>
            <a:ext cx="320675" cy="242379"/>
          </a:xfrm>
          <a:prstGeom prst="rect">
            <a:avLst/>
          </a:prstGeom>
          <a:solidFill>
            <a:schemeClr val="bg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0.4</a:t>
            </a:r>
          </a:p>
        </p:txBody>
      </p:sp>
      <p:sp>
        <p:nvSpPr>
          <p:cNvPr id="55" name="Line 99"/>
          <p:cNvSpPr>
            <a:spLocks noChangeShapeType="1"/>
          </p:cNvSpPr>
          <p:nvPr/>
        </p:nvSpPr>
        <p:spPr bwMode="auto">
          <a:xfrm>
            <a:off x="9190038" y="1152525"/>
            <a:ext cx="19431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56" name="Line 100"/>
          <p:cNvSpPr>
            <a:spLocks noChangeShapeType="1"/>
          </p:cNvSpPr>
          <p:nvPr/>
        </p:nvSpPr>
        <p:spPr bwMode="auto">
          <a:xfrm>
            <a:off x="9190038" y="1406525"/>
            <a:ext cx="1943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57" name="Line 101"/>
          <p:cNvSpPr>
            <a:spLocks noChangeShapeType="1"/>
          </p:cNvSpPr>
          <p:nvPr/>
        </p:nvSpPr>
        <p:spPr bwMode="auto">
          <a:xfrm>
            <a:off x="9190038" y="1660525"/>
            <a:ext cx="1943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58" name="Line 102"/>
          <p:cNvSpPr>
            <a:spLocks noChangeShapeType="1"/>
          </p:cNvSpPr>
          <p:nvPr/>
        </p:nvSpPr>
        <p:spPr bwMode="auto">
          <a:xfrm>
            <a:off x="9190038" y="1903413"/>
            <a:ext cx="1943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59" name="Line 103"/>
          <p:cNvSpPr>
            <a:spLocks noChangeShapeType="1"/>
          </p:cNvSpPr>
          <p:nvPr/>
        </p:nvSpPr>
        <p:spPr bwMode="auto">
          <a:xfrm>
            <a:off x="9190038" y="2162175"/>
            <a:ext cx="1943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60" name="Line 104"/>
          <p:cNvSpPr>
            <a:spLocks noChangeShapeType="1"/>
          </p:cNvSpPr>
          <p:nvPr/>
        </p:nvSpPr>
        <p:spPr bwMode="auto">
          <a:xfrm>
            <a:off x="9190038" y="2413000"/>
            <a:ext cx="1943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61" name="Line 105"/>
          <p:cNvSpPr>
            <a:spLocks noChangeShapeType="1"/>
          </p:cNvSpPr>
          <p:nvPr/>
        </p:nvSpPr>
        <p:spPr bwMode="auto">
          <a:xfrm>
            <a:off x="9190038" y="2668588"/>
            <a:ext cx="19431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62" name="Line 106"/>
          <p:cNvSpPr>
            <a:spLocks noChangeShapeType="1"/>
          </p:cNvSpPr>
          <p:nvPr/>
        </p:nvSpPr>
        <p:spPr bwMode="auto">
          <a:xfrm>
            <a:off x="9190038" y="1152526"/>
            <a:ext cx="0" cy="1516061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63" name="Line 107"/>
          <p:cNvSpPr>
            <a:spLocks noChangeShapeType="1"/>
          </p:cNvSpPr>
          <p:nvPr/>
        </p:nvSpPr>
        <p:spPr bwMode="auto">
          <a:xfrm>
            <a:off x="9510713" y="1152527"/>
            <a:ext cx="0" cy="144669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64" name="Line 108"/>
          <p:cNvSpPr>
            <a:spLocks noChangeShapeType="1"/>
          </p:cNvSpPr>
          <p:nvPr/>
        </p:nvSpPr>
        <p:spPr bwMode="auto">
          <a:xfrm>
            <a:off x="9836150" y="1152527"/>
            <a:ext cx="0" cy="144669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65" name="Line 109"/>
          <p:cNvSpPr>
            <a:spLocks noChangeShapeType="1"/>
          </p:cNvSpPr>
          <p:nvPr/>
        </p:nvSpPr>
        <p:spPr bwMode="auto">
          <a:xfrm flipH="1">
            <a:off x="10161589" y="1152526"/>
            <a:ext cx="1586" cy="151584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66" name="Line 110"/>
          <p:cNvSpPr>
            <a:spLocks noChangeShapeType="1"/>
          </p:cNvSpPr>
          <p:nvPr/>
        </p:nvSpPr>
        <p:spPr bwMode="auto">
          <a:xfrm>
            <a:off x="10485438" y="1152527"/>
            <a:ext cx="0" cy="15158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67" name="Line 111"/>
          <p:cNvSpPr>
            <a:spLocks noChangeShapeType="1"/>
          </p:cNvSpPr>
          <p:nvPr/>
        </p:nvSpPr>
        <p:spPr bwMode="auto">
          <a:xfrm flipH="1">
            <a:off x="10807701" y="1152527"/>
            <a:ext cx="3174" cy="151584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68" name="Line 112"/>
          <p:cNvSpPr>
            <a:spLocks noChangeShapeType="1"/>
          </p:cNvSpPr>
          <p:nvPr/>
        </p:nvSpPr>
        <p:spPr bwMode="auto">
          <a:xfrm>
            <a:off x="11133138" y="1152526"/>
            <a:ext cx="0" cy="149086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69" name="Rectangle 114"/>
          <p:cNvSpPr>
            <a:spLocks noChangeArrowheads="1"/>
          </p:cNvSpPr>
          <p:nvPr/>
        </p:nvSpPr>
        <p:spPr bwMode="auto">
          <a:xfrm>
            <a:off x="8255001" y="2424115"/>
            <a:ext cx="360363" cy="22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5.0</a:t>
            </a:r>
          </a:p>
        </p:txBody>
      </p:sp>
      <p:sp>
        <p:nvSpPr>
          <p:cNvPr id="70" name="Rectangle 115"/>
          <p:cNvSpPr>
            <a:spLocks noChangeArrowheads="1"/>
          </p:cNvSpPr>
          <p:nvPr/>
        </p:nvSpPr>
        <p:spPr bwMode="auto">
          <a:xfrm>
            <a:off x="8255001" y="2165352"/>
            <a:ext cx="360363" cy="246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4.0</a:t>
            </a:r>
          </a:p>
        </p:txBody>
      </p:sp>
      <p:sp>
        <p:nvSpPr>
          <p:cNvPr id="71" name="Rectangle 116"/>
          <p:cNvSpPr>
            <a:spLocks noChangeArrowheads="1"/>
          </p:cNvSpPr>
          <p:nvPr/>
        </p:nvSpPr>
        <p:spPr bwMode="auto">
          <a:xfrm>
            <a:off x="8255001" y="1895476"/>
            <a:ext cx="360363" cy="257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3.0</a:t>
            </a:r>
          </a:p>
        </p:txBody>
      </p:sp>
      <p:sp>
        <p:nvSpPr>
          <p:cNvPr id="72" name="Rectangle 117"/>
          <p:cNvSpPr>
            <a:spLocks noChangeArrowheads="1"/>
          </p:cNvSpPr>
          <p:nvPr/>
        </p:nvSpPr>
        <p:spPr bwMode="auto">
          <a:xfrm>
            <a:off x="8255001" y="1624014"/>
            <a:ext cx="360363" cy="259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3.0</a:t>
            </a:r>
          </a:p>
        </p:txBody>
      </p:sp>
      <p:sp>
        <p:nvSpPr>
          <p:cNvPr id="73" name="Rectangle 118"/>
          <p:cNvSpPr>
            <a:spLocks noChangeArrowheads="1"/>
          </p:cNvSpPr>
          <p:nvPr/>
        </p:nvSpPr>
        <p:spPr bwMode="auto">
          <a:xfrm>
            <a:off x="8255001" y="1362075"/>
            <a:ext cx="360363" cy="249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 dirty="0"/>
              <a:t>1.0</a:t>
            </a:r>
          </a:p>
        </p:txBody>
      </p:sp>
      <p:sp>
        <p:nvSpPr>
          <p:cNvPr id="74" name="Rectangle 119"/>
          <p:cNvSpPr>
            <a:spLocks noChangeArrowheads="1"/>
          </p:cNvSpPr>
          <p:nvPr/>
        </p:nvSpPr>
        <p:spPr bwMode="auto">
          <a:xfrm>
            <a:off x="8255001" y="1143002"/>
            <a:ext cx="360363" cy="209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46800" rIns="72000" bIns="46800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800"/>
              <a:t>0.0</a:t>
            </a:r>
          </a:p>
        </p:txBody>
      </p:sp>
      <p:sp>
        <p:nvSpPr>
          <p:cNvPr id="75" name="Line 120"/>
          <p:cNvSpPr>
            <a:spLocks noChangeShapeType="1"/>
          </p:cNvSpPr>
          <p:nvPr/>
        </p:nvSpPr>
        <p:spPr bwMode="auto">
          <a:xfrm>
            <a:off x="8255001" y="1143000"/>
            <a:ext cx="3603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76" name="Line 121"/>
          <p:cNvSpPr>
            <a:spLocks noChangeShapeType="1"/>
          </p:cNvSpPr>
          <p:nvPr/>
        </p:nvSpPr>
        <p:spPr bwMode="auto">
          <a:xfrm>
            <a:off x="8255001" y="1362075"/>
            <a:ext cx="3603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77" name="Line 122"/>
          <p:cNvSpPr>
            <a:spLocks noChangeShapeType="1"/>
          </p:cNvSpPr>
          <p:nvPr/>
        </p:nvSpPr>
        <p:spPr bwMode="auto">
          <a:xfrm>
            <a:off x="8255001" y="1624013"/>
            <a:ext cx="3603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78" name="Line 123"/>
          <p:cNvSpPr>
            <a:spLocks noChangeShapeType="1"/>
          </p:cNvSpPr>
          <p:nvPr/>
        </p:nvSpPr>
        <p:spPr bwMode="auto">
          <a:xfrm>
            <a:off x="8255001" y="1895475"/>
            <a:ext cx="3603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79" name="Line 124"/>
          <p:cNvSpPr>
            <a:spLocks noChangeShapeType="1"/>
          </p:cNvSpPr>
          <p:nvPr/>
        </p:nvSpPr>
        <p:spPr bwMode="auto">
          <a:xfrm>
            <a:off x="8255001" y="2165350"/>
            <a:ext cx="3603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80" name="Line 125"/>
          <p:cNvSpPr>
            <a:spLocks noChangeShapeType="1"/>
          </p:cNvSpPr>
          <p:nvPr/>
        </p:nvSpPr>
        <p:spPr bwMode="auto">
          <a:xfrm>
            <a:off x="8255001" y="2424113"/>
            <a:ext cx="3603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81" name="Line 126"/>
          <p:cNvSpPr>
            <a:spLocks noChangeShapeType="1"/>
          </p:cNvSpPr>
          <p:nvPr/>
        </p:nvSpPr>
        <p:spPr bwMode="auto">
          <a:xfrm>
            <a:off x="8255001" y="2655888"/>
            <a:ext cx="3603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82" name="Line 127"/>
          <p:cNvSpPr>
            <a:spLocks noChangeShapeType="1"/>
          </p:cNvSpPr>
          <p:nvPr/>
        </p:nvSpPr>
        <p:spPr bwMode="auto">
          <a:xfrm flipH="1">
            <a:off x="8254999" y="1142999"/>
            <a:ext cx="1" cy="150039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83" name="Line 128"/>
          <p:cNvSpPr>
            <a:spLocks noChangeShapeType="1"/>
          </p:cNvSpPr>
          <p:nvPr/>
        </p:nvSpPr>
        <p:spPr bwMode="auto">
          <a:xfrm>
            <a:off x="8615363" y="1143000"/>
            <a:ext cx="0" cy="151288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 anchor="ctr"/>
          <a:lstStyle/>
          <a:p>
            <a:endParaRPr lang="en-US" sz="800"/>
          </a:p>
        </p:txBody>
      </p:sp>
      <p:sp>
        <p:nvSpPr>
          <p:cNvPr id="84" name="AutoShape 170"/>
          <p:cNvSpPr>
            <a:spLocks noChangeArrowheads="1"/>
          </p:cNvSpPr>
          <p:nvPr/>
        </p:nvSpPr>
        <p:spPr bwMode="auto">
          <a:xfrm>
            <a:off x="6742113" y="1420813"/>
            <a:ext cx="647700" cy="619581"/>
          </a:xfrm>
          <a:prstGeom prst="curvedRightArrow">
            <a:avLst>
              <a:gd name="adj1" fmla="val 20049"/>
              <a:gd name="adj2" fmla="val 40098"/>
              <a:gd name="adj3" fmla="val 33333"/>
            </a:avLst>
          </a:prstGeom>
          <a:solidFill>
            <a:schemeClr val="hlink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Text Box 230"/>
          <p:cNvSpPr txBox="1">
            <a:spLocks noChangeArrowheads="1"/>
          </p:cNvSpPr>
          <p:nvPr/>
        </p:nvSpPr>
        <p:spPr bwMode="auto">
          <a:xfrm>
            <a:off x="7607300" y="1682751"/>
            <a:ext cx="649288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b="1" dirty="0">
                <a:sym typeface="Symbol"/>
              </a:rPr>
              <a:t></a:t>
            </a:r>
            <a:r>
              <a:rPr lang="en-IE" b="1" dirty="0"/>
              <a:t>=</a:t>
            </a:r>
            <a:endParaRPr lang="el-GR" b="1" dirty="0"/>
          </a:p>
        </p:txBody>
      </p:sp>
      <p:sp>
        <p:nvSpPr>
          <p:cNvPr id="86" name="Text Box 231"/>
          <p:cNvSpPr txBox="1">
            <a:spLocks noChangeArrowheads="1"/>
          </p:cNvSpPr>
          <p:nvPr/>
        </p:nvSpPr>
        <p:spPr bwMode="auto">
          <a:xfrm>
            <a:off x="8615363" y="1712914"/>
            <a:ext cx="649288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IE" b="1"/>
              <a:t>X =</a:t>
            </a:r>
            <a:endParaRPr lang="el-GR" b="1"/>
          </a:p>
        </p:txBody>
      </p:sp>
      <p:sp>
        <p:nvSpPr>
          <p:cNvPr id="87" name="Text Box 229"/>
          <p:cNvSpPr txBox="1">
            <a:spLocks noChangeArrowheads="1"/>
          </p:cNvSpPr>
          <p:nvPr/>
        </p:nvSpPr>
        <p:spPr bwMode="auto">
          <a:xfrm>
            <a:off x="9190038" y="3492500"/>
            <a:ext cx="2087562" cy="70788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IE" sz="2000" dirty="0"/>
              <a:t>How do we now find the clusters?</a:t>
            </a:r>
          </a:p>
        </p:txBody>
      </p:sp>
      <p:sp>
        <p:nvSpPr>
          <p:cNvPr id="88" name="Rectangle 132"/>
          <p:cNvSpPr>
            <a:spLocks noChangeArrowheads="1"/>
          </p:cNvSpPr>
          <p:nvPr/>
        </p:nvSpPr>
        <p:spPr bwMode="auto">
          <a:xfrm>
            <a:off x="8158163" y="4237040"/>
            <a:ext cx="395288" cy="209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1000" dirty="0"/>
              <a:t>-0.6</a:t>
            </a:r>
          </a:p>
        </p:txBody>
      </p:sp>
      <p:sp>
        <p:nvSpPr>
          <p:cNvPr id="89" name="Rectangle 133"/>
          <p:cNvSpPr>
            <a:spLocks noChangeArrowheads="1"/>
          </p:cNvSpPr>
          <p:nvPr/>
        </p:nvSpPr>
        <p:spPr bwMode="auto">
          <a:xfrm>
            <a:off x="7761289" y="4237040"/>
            <a:ext cx="396875" cy="209052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IE" sz="800" b="1" dirty="0">
                <a:solidFill>
                  <a:srgbClr val="000000"/>
                </a:solidFill>
                <a:latin typeface="Verdana" pitchFamily="34" charset="0"/>
              </a:rPr>
              <a:t>6</a:t>
            </a:r>
          </a:p>
        </p:txBody>
      </p:sp>
      <p:sp>
        <p:nvSpPr>
          <p:cNvPr id="90" name="Rectangle 134"/>
          <p:cNvSpPr>
            <a:spLocks noChangeArrowheads="1"/>
          </p:cNvSpPr>
          <p:nvPr/>
        </p:nvSpPr>
        <p:spPr bwMode="auto">
          <a:xfrm>
            <a:off x="8158163" y="3970338"/>
            <a:ext cx="395288" cy="25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1000" dirty="0"/>
              <a:t>-0.3</a:t>
            </a:r>
          </a:p>
        </p:txBody>
      </p:sp>
      <p:sp>
        <p:nvSpPr>
          <p:cNvPr id="91" name="Rectangle 135"/>
          <p:cNvSpPr>
            <a:spLocks noChangeArrowheads="1"/>
          </p:cNvSpPr>
          <p:nvPr/>
        </p:nvSpPr>
        <p:spPr bwMode="auto">
          <a:xfrm>
            <a:off x="7761289" y="3970338"/>
            <a:ext cx="396875" cy="254498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IE" sz="800" b="1" dirty="0">
                <a:solidFill>
                  <a:srgbClr val="000000"/>
                </a:solidFill>
                <a:latin typeface="Verdana" pitchFamily="34" charset="0"/>
              </a:rPr>
              <a:t>5</a:t>
            </a:r>
            <a:endParaRPr lang="en-IE" sz="800" b="1" baseline="-2500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92" name="Rectangle 136"/>
          <p:cNvSpPr>
            <a:spLocks noChangeArrowheads="1"/>
          </p:cNvSpPr>
          <p:nvPr/>
        </p:nvSpPr>
        <p:spPr bwMode="auto">
          <a:xfrm>
            <a:off x="8158163" y="3697288"/>
            <a:ext cx="395288" cy="260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1000" dirty="0"/>
              <a:t>-0.3</a:t>
            </a:r>
          </a:p>
        </p:txBody>
      </p:sp>
      <p:sp>
        <p:nvSpPr>
          <p:cNvPr id="93" name="Rectangle 137"/>
          <p:cNvSpPr>
            <a:spLocks noChangeArrowheads="1"/>
          </p:cNvSpPr>
          <p:nvPr/>
        </p:nvSpPr>
        <p:spPr bwMode="auto">
          <a:xfrm>
            <a:off x="7761289" y="3697288"/>
            <a:ext cx="396875" cy="260557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IE" sz="800" b="1" dirty="0">
                <a:solidFill>
                  <a:srgbClr val="000000"/>
                </a:solidFill>
                <a:latin typeface="Verdana" pitchFamily="34" charset="0"/>
              </a:rPr>
              <a:t>4</a:t>
            </a:r>
            <a:endParaRPr lang="en-IE" sz="800" b="1" baseline="-2500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94" name="Rectangle 138"/>
          <p:cNvSpPr>
            <a:spLocks noChangeArrowheads="1"/>
          </p:cNvSpPr>
          <p:nvPr/>
        </p:nvSpPr>
        <p:spPr bwMode="auto">
          <a:xfrm>
            <a:off x="8158163" y="3440115"/>
            <a:ext cx="395288" cy="245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1000" dirty="0"/>
              <a:t>0.3</a:t>
            </a:r>
          </a:p>
        </p:txBody>
      </p:sp>
      <p:sp>
        <p:nvSpPr>
          <p:cNvPr id="95" name="Rectangle 139"/>
          <p:cNvSpPr>
            <a:spLocks noChangeArrowheads="1"/>
          </p:cNvSpPr>
          <p:nvPr/>
        </p:nvSpPr>
        <p:spPr bwMode="auto">
          <a:xfrm>
            <a:off x="7761289" y="3440115"/>
            <a:ext cx="396875" cy="245408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IE" sz="800" b="1" dirty="0">
                <a:solidFill>
                  <a:srgbClr val="000000"/>
                </a:solidFill>
                <a:latin typeface="Verdana" pitchFamily="34" charset="0"/>
              </a:rPr>
              <a:t>3</a:t>
            </a:r>
          </a:p>
        </p:txBody>
      </p:sp>
      <p:sp>
        <p:nvSpPr>
          <p:cNvPr id="96" name="Rectangle 140"/>
          <p:cNvSpPr>
            <a:spLocks noChangeArrowheads="1"/>
          </p:cNvSpPr>
          <p:nvPr/>
        </p:nvSpPr>
        <p:spPr bwMode="auto">
          <a:xfrm>
            <a:off x="8158163" y="3170239"/>
            <a:ext cx="395288" cy="257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1000" dirty="0"/>
              <a:t>0.6</a:t>
            </a:r>
          </a:p>
        </p:txBody>
      </p:sp>
      <p:sp>
        <p:nvSpPr>
          <p:cNvPr id="97" name="Rectangle 141"/>
          <p:cNvSpPr>
            <a:spLocks noChangeArrowheads="1"/>
          </p:cNvSpPr>
          <p:nvPr/>
        </p:nvSpPr>
        <p:spPr bwMode="auto">
          <a:xfrm>
            <a:off x="7761289" y="3170239"/>
            <a:ext cx="396875" cy="257527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IE" sz="800" b="1" dirty="0">
                <a:solidFill>
                  <a:srgbClr val="000000"/>
                </a:solidFill>
                <a:latin typeface="Verdana" pitchFamily="34" charset="0"/>
              </a:rPr>
              <a:t>2</a:t>
            </a:r>
          </a:p>
        </p:txBody>
      </p:sp>
      <p:sp>
        <p:nvSpPr>
          <p:cNvPr id="98" name="Rectangle 142"/>
          <p:cNvSpPr>
            <a:spLocks noChangeArrowheads="1"/>
          </p:cNvSpPr>
          <p:nvPr/>
        </p:nvSpPr>
        <p:spPr bwMode="auto">
          <a:xfrm>
            <a:off x="8158163" y="2943227"/>
            <a:ext cx="395288" cy="216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1000" dirty="0"/>
              <a:t>0.3</a:t>
            </a:r>
          </a:p>
        </p:txBody>
      </p:sp>
      <p:sp>
        <p:nvSpPr>
          <p:cNvPr id="99" name="Rectangle 143"/>
          <p:cNvSpPr>
            <a:spLocks noChangeArrowheads="1"/>
          </p:cNvSpPr>
          <p:nvPr/>
        </p:nvSpPr>
        <p:spPr bwMode="auto">
          <a:xfrm>
            <a:off x="7761289" y="2943227"/>
            <a:ext cx="396875" cy="216626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IE" sz="800" b="1" dirty="0">
                <a:solidFill>
                  <a:srgbClr val="000000"/>
                </a:solidFill>
                <a:latin typeface="Verdana" pitchFamily="34" charset="0"/>
              </a:rPr>
              <a:t>1</a:t>
            </a:r>
          </a:p>
        </p:txBody>
      </p:sp>
      <p:sp>
        <p:nvSpPr>
          <p:cNvPr id="100" name="Line 144"/>
          <p:cNvSpPr>
            <a:spLocks noChangeShapeType="1"/>
          </p:cNvSpPr>
          <p:nvPr/>
        </p:nvSpPr>
        <p:spPr bwMode="auto">
          <a:xfrm>
            <a:off x="7761289" y="2943225"/>
            <a:ext cx="792163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1" name="Line 145"/>
          <p:cNvSpPr>
            <a:spLocks noChangeShapeType="1"/>
          </p:cNvSpPr>
          <p:nvPr/>
        </p:nvSpPr>
        <p:spPr bwMode="auto">
          <a:xfrm>
            <a:off x="7761289" y="3170238"/>
            <a:ext cx="792163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Line 146"/>
          <p:cNvSpPr>
            <a:spLocks noChangeShapeType="1"/>
          </p:cNvSpPr>
          <p:nvPr/>
        </p:nvSpPr>
        <p:spPr bwMode="auto">
          <a:xfrm>
            <a:off x="7761289" y="3440113"/>
            <a:ext cx="792163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" name="Line 147"/>
          <p:cNvSpPr>
            <a:spLocks noChangeShapeType="1"/>
          </p:cNvSpPr>
          <p:nvPr/>
        </p:nvSpPr>
        <p:spPr bwMode="auto">
          <a:xfrm>
            <a:off x="7761289" y="3697288"/>
            <a:ext cx="792163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4" name="Line 148"/>
          <p:cNvSpPr>
            <a:spLocks noChangeShapeType="1"/>
          </p:cNvSpPr>
          <p:nvPr/>
        </p:nvSpPr>
        <p:spPr bwMode="auto">
          <a:xfrm>
            <a:off x="7761289" y="3970338"/>
            <a:ext cx="792163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" name="Line 149"/>
          <p:cNvSpPr>
            <a:spLocks noChangeShapeType="1"/>
          </p:cNvSpPr>
          <p:nvPr/>
        </p:nvSpPr>
        <p:spPr bwMode="auto">
          <a:xfrm>
            <a:off x="7761289" y="4237038"/>
            <a:ext cx="792163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150"/>
          <p:cNvSpPr>
            <a:spLocks noChangeShapeType="1"/>
          </p:cNvSpPr>
          <p:nvPr/>
        </p:nvSpPr>
        <p:spPr bwMode="auto">
          <a:xfrm>
            <a:off x="7761289" y="4456113"/>
            <a:ext cx="792163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" name="Line 151"/>
          <p:cNvSpPr>
            <a:spLocks noChangeShapeType="1"/>
          </p:cNvSpPr>
          <p:nvPr/>
        </p:nvSpPr>
        <p:spPr bwMode="auto">
          <a:xfrm>
            <a:off x="7761288" y="2943224"/>
            <a:ext cx="0" cy="1515071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8" name="Line 152"/>
          <p:cNvSpPr>
            <a:spLocks noChangeShapeType="1"/>
          </p:cNvSpPr>
          <p:nvPr/>
        </p:nvSpPr>
        <p:spPr bwMode="auto">
          <a:xfrm>
            <a:off x="8158163" y="2943225"/>
            <a:ext cx="0" cy="1443668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000"/>
          </a:p>
        </p:txBody>
      </p:sp>
      <p:sp>
        <p:nvSpPr>
          <p:cNvPr id="109" name="Line 153"/>
          <p:cNvSpPr>
            <a:spLocks noChangeShapeType="1"/>
          </p:cNvSpPr>
          <p:nvPr/>
        </p:nvSpPr>
        <p:spPr bwMode="auto">
          <a:xfrm>
            <a:off x="8553449" y="2943224"/>
            <a:ext cx="1" cy="1515071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000"/>
          </a:p>
        </p:txBody>
      </p:sp>
      <p:sp>
        <p:nvSpPr>
          <p:cNvPr id="110" name="Rectangle 410"/>
          <p:cNvSpPr>
            <a:spLocks noChangeArrowheads="1"/>
          </p:cNvSpPr>
          <p:nvPr/>
        </p:nvSpPr>
        <p:spPr bwMode="auto">
          <a:xfrm>
            <a:off x="9509560" y="1157984"/>
            <a:ext cx="331788" cy="1522299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800"/>
          </a:p>
        </p:txBody>
      </p:sp>
      <p:sp>
        <p:nvSpPr>
          <p:cNvPr id="111" name="AutoShape 221"/>
          <p:cNvSpPr>
            <a:spLocks noChangeArrowheads="1"/>
          </p:cNvSpPr>
          <p:nvPr/>
        </p:nvSpPr>
        <p:spPr bwMode="auto">
          <a:xfrm rot="8678935">
            <a:off x="8609592" y="2946506"/>
            <a:ext cx="1093788" cy="290854"/>
          </a:xfrm>
          <a:prstGeom prst="rightArrow">
            <a:avLst>
              <a:gd name="adj1" fmla="val 50000"/>
              <a:gd name="adj2" fmla="val 89714"/>
            </a:avLst>
          </a:prstGeom>
          <a:solidFill>
            <a:schemeClr val="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782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Oval 295"/>
          <p:cNvSpPr>
            <a:spLocks noChangeArrowheads="1"/>
          </p:cNvSpPr>
          <p:nvPr/>
        </p:nvSpPr>
        <p:spPr bwMode="auto">
          <a:xfrm>
            <a:off x="9482363" y="4742527"/>
            <a:ext cx="719138" cy="647700"/>
          </a:xfrm>
          <a:prstGeom prst="ellipse">
            <a:avLst/>
          </a:prstGeom>
          <a:solidFill>
            <a:schemeClr val="accent1">
              <a:alpha val="34901"/>
            </a:schemeClr>
          </a:solidFill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Oval 294"/>
          <p:cNvSpPr>
            <a:spLocks noChangeArrowheads="1"/>
          </p:cNvSpPr>
          <p:nvPr/>
        </p:nvSpPr>
        <p:spPr bwMode="auto">
          <a:xfrm>
            <a:off x="8474300" y="4809203"/>
            <a:ext cx="719138" cy="720725"/>
          </a:xfrm>
          <a:prstGeom prst="ellipse">
            <a:avLst/>
          </a:prstGeom>
          <a:solidFill>
            <a:schemeClr val="accent1">
              <a:alpha val="34901"/>
            </a:schemeClr>
          </a:solidFill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>
          <a:xfrm>
            <a:off x="614588" y="1043170"/>
            <a:ext cx="8229600" cy="3606801"/>
          </a:xfrm>
        </p:spPr>
        <p:txBody>
          <a:bodyPr>
            <a:normAutofit fontScale="92500" lnSpcReduction="10000"/>
          </a:bodyPr>
          <a:lstStyle/>
          <a:p>
            <a:r>
              <a:rPr lang="en-IE" b="1" dirty="0"/>
              <a:t>3)</a:t>
            </a:r>
            <a:r>
              <a:rPr lang="en-IE" dirty="0"/>
              <a:t> </a:t>
            </a:r>
            <a:r>
              <a:rPr lang="en-IE" b="1" dirty="0">
                <a:solidFill>
                  <a:srgbClr val="0000FF"/>
                </a:solidFill>
              </a:rPr>
              <a:t>Grouping:</a:t>
            </a:r>
          </a:p>
          <a:p>
            <a:pPr lvl="1"/>
            <a:r>
              <a:rPr lang="en-IE" dirty="0"/>
              <a:t>Sort components of reduced 1-dimensional vector</a:t>
            </a:r>
          </a:p>
          <a:p>
            <a:pPr lvl="1"/>
            <a:r>
              <a:rPr lang="en-IE" dirty="0"/>
              <a:t>Identify clusters by splitting the sorted vector in two</a:t>
            </a:r>
          </a:p>
          <a:p>
            <a:r>
              <a:rPr lang="en-IE" b="1" dirty="0">
                <a:solidFill>
                  <a:srgbClr val="D60093"/>
                </a:solidFill>
              </a:rPr>
              <a:t>How to choose a splitting point?</a:t>
            </a:r>
          </a:p>
          <a:p>
            <a:pPr lvl="1"/>
            <a:r>
              <a:rPr lang="en-IE" dirty="0"/>
              <a:t>Naïve approaches: </a:t>
            </a:r>
          </a:p>
          <a:p>
            <a:pPr lvl="2"/>
            <a:r>
              <a:rPr lang="en-IE" dirty="0"/>
              <a:t>Split at </a:t>
            </a:r>
            <a:r>
              <a:rPr lang="en-IE" b="1" dirty="0"/>
              <a:t>0</a:t>
            </a:r>
            <a:r>
              <a:rPr lang="en-IE" dirty="0"/>
              <a:t> or median value</a:t>
            </a:r>
          </a:p>
          <a:p>
            <a:pPr lvl="1"/>
            <a:r>
              <a:rPr lang="en-IE" dirty="0"/>
              <a:t>More expensive approaches:</a:t>
            </a:r>
          </a:p>
          <a:p>
            <a:pPr lvl="2"/>
            <a:r>
              <a:rPr lang="en-IE" dirty="0"/>
              <a:t>Attempt to minimize normalized cut in 1-dimension </a:t>
            </a:r>
            <a:br>
              <a:rPr lang="en-IE" dirty="0"/>
            </a:br>
            <a:r>
              <a:rPr lang="en-IE" dirty="0"/>
              <a:t>(sweep over ordering of nodes induced by the eigenvector)</a:t>
            </a:r>
          </a:p>
          <a:p>
            <a:pPr marL="154305" lvl="1" indent="0">
              <a:buNone/>
            </a:pPr>
            <a:endParaRPr lang="en-IE" dirty="0"/>
          </a:p>
        </p:txBody>
      </p:sp>
      <p:sp>
        <p:nvSpPr>
          <p:cNvPr id="24627" name="AutoShape 77"/>
          <p:cNvSpPr>
            <a:spLocks noChangeArrowheads="1"/>
          </p:cNvSpPr>
          <p:nvPr/>
        </p:nvSpPr>
        <p:spPr bwMode="auto">
          <a:xfrm>
            <a:off x="2160812" y="4704429"/>
            <a:ext cx="647700" cy="649288"/>
          </a:xfrm>
          <a:prstGeom prst="curvedRightArrow">
            <a:avLst>
              <a:gd name="adj1" fmla="val 20049"/>
              <a:gd name="adj2" fmla="val 40098"/>
              <a:gd name="adj3" fmla="val 33333"/>
            </a:avLst>
          </a:prstGeom>
          <a:solidFill>
            <a:schemeClr val="hlink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5320" name="Rectangle 152"/>
          <p:cNvSpPr>
            <a:spLocks noChangeArrowheads="1"/>
          </p:cNvSpPr>
          <p:nvPr/>
        </p:nvSpPr>
        <p:spPr bwMode="auto">
          <a:xfrm>
            <a:off x="3632425" y="6004593"/>
            <a:ext cx="4730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1200" dirty="0"/>
              <a:t>-0.6</a:t>
            </a:r>
          </a:p>
        </p:txBody>
      </p:sp>
      <p:sp>
        <p:nvSpPr>
          <p:cNvPr id="24629" name="Rectangle 153"/>
          <p:cNvSpPr>
            <a:spLocks noChangeArrowheads="1"/>
          </p:cNvSpPr>
          <p:nvPr/>
        </p:nvSpPr>
        <p:spPr bwMode="auto">
          <a:xfrm>
            <a:off x="3241900" y="6004593"/>
            <a:ext cx="390525" cy="303213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IE" sz="1400" dirty="0">
                <a:solidFill>
                  <a:srgbClr val="000000"/>
                </a:solidFill>
                <a:latin typeface="Verdana" pitchFamily="34" charset="0"/>
              </a:rPr>
              <a:t>6</a:t>
            </a:r>
          </a:p>
        </p:txBody>
      </p:sp>
      <p:sp>
        <p:nvSpPr>
          <p:cNvPr id="135322" name="Rectangle 154"/>
          <p:cNvSpPr>
            <a:spLocks noChangeArrowheads="1"/>
          </p:cNvSpPr>
          <p:nvPr/>
        </p:nvSpPr>
        <p:spPr bwMode="auto">
          <a:xfrm>
            <a:off x="3632425" y="5701380"/>
            <a:ext cx="4730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1200" dirty="0"/>
              <a:t>-0.3</a:t>
            </a:r>
          </a:p>
        </p:txBody>
      </p:sp>
      <p:sp>
        <p:nvSpPr>
          <p:cNvPr id="24631" name="Rectangle 155"/>
          <p:cNvSpPr>
            <a:spLocks noChangeArrowheads="1"/>
          </p:cNvSpPr>
          <p:nvPr/>
        </p:nvSpPr>
        <p:spPr bwMode="auto">
          <a:xfrm>
            <a:off x="3241900" y="5701380"/>
            <a:ext cx="390525" cy="303213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IE" sz="1400" dirty="0">
                <a:solidFill>
                  <a:srgbClr val="000000"/>
                </a:solidFill>
                <a:latin typeface="Verdana" pitchFamily="34" charset="0"/>
              </a:rPr>
              <a:t>5</a:t>
            </a:r>
            <a:endParaRPr lang="en-IE" sz="1400" baseline="-2500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135324" name="Rectangle 156"/>
          <p:cNvSpPr>
            <a:spLocks noChangeArrowheads="1"/>
          </p:cNvSpPr>
          <p:nvPr/>
        </p:nvSpPr>
        <p:spPr bwMode="auto">
          <a:xfrm>
            <a:off x="3632425" y="5398168"/>
            <a:ext cx="4730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1200" dirty="0"/>
              <a:t>-0.3</a:t>
            </a:r>
          </a:p>
        </p:txBody>
      </p:sp>
      <p:sp>
        <p:nvSpPr>
          <p:cNvPr id="24633" name="Rectangle 157"/>
          <p:cNvSpPr>
            <a:spLocks noChangeArrowheads="1"/>
          </p:cNvSpPr>
          <p:nvPr/>
        </p:nvSpPr>
        <p:spPr bwMode="auto">
          <a:xfrm>
            <a:off x="3241900" y="5398168"/>
            <a:ext cx="390525" cy="303213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IE" sz="1400" dirty="0">
                <a:solidFill>
                  <a:srgbClr val="000000"/>
                </a:solidFill>
                <a:latin typeface="Verdana" pitchFamily="34" charset="0"/>
              </a:rPr>
              <a:t>4</a:t>
            </a:r>
            <a:endParaRPr lang="en-IE" sz="1400" baseline="-2500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135326" name="Rectangle 158"/>
          <p:cNvSpPr>
            <a:spLocks noChangeArrowheads="1"/>
          </p:cNvSpPr>
          <p:nvPr/>
        </p:nvSpPr>
        <p:spPr bwMode="auto">
          <a:xfrm>
            <a:off x="3632425" y="5094955"/>
            <a:ext cx="4730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1200" dirty="0"/>
              <a:t>0.3</a:t>
            </a:r>
          </a:p>
        </p:txBody>
      </p:sp>
      <p:sp>
        <p:nvSpPr>
          <p:cNvPr id="24635" name="Rectangle 159"/>
          <p:cNvSpPr>
            <a:spLocks noChangeArrowheads="1"/>
          </p:cNvSpPr>
          <p:nvPr/>
        </p:nvSpPr>
        <p:spPr bwMode="auto">
          <a:xfrm>
            <a:off x="3241900" y="5094955"/>
            <a:ext cx="390525" cy="303213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IE" sz="1400" dirty="0">
                <a:solidFill>
                  <a:srgbClr val="000000"/>
                </a:solidFill>
                <a:latin typeface="Verdana" pitchFamily="34" charset="0"/>
              </a:rPr>
              <a:t>3</a:t>
            </a:r>
          </a:p>
        </p:txBody>
      </p:sp>
      <p:sp>
        <p:nvSpPr>
          <p:cNvPr id="135328" name="Rectangle 160"/>
          <p:cNvSpPr>
            <a:spLocks noChangeArrowheads="1"/>
          </p:cNvSpPr>
          <p:nvPr/>
        </p:nvSpPr>
        <p:spPr bwMode="auto">
          <a:xfrm>
            <a:off x="3632425" y="4791743"/>
            <a:ext cx="4730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1200" dirty="0"/>
              <a:t>0.6</a:t>
            </a:r>
          </a:p>
        </p:txBody>
      </p:sp>
      <p:sp>
        <p:nvSpPr>
          <p:cNvPr id="24637" name="Rectangle 161"/>
          <p:cNvSpPr>
            <a:spLocks noChangeArrowheads="1"/>
          </p:cNvSpPr>
          <p:nvPr/>
        </p:nvSpPr>
        <p:spPr bwMode="auto">
          <a:xfrm>
            <a:off x="3241900" y="4791743"/>
            <a:ext cx="390525" cy="303213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IE" sz="1400" dirty="0">
                <a:solidFill>
                  <a:srgbClr val="000000"/>
                </a:solidFill>
                <a:latin typeface="Verdana" pitchFamily="34" charset="0"/>
              </a:rPr>
              <a:t>2</a:t>
            </a:r>
          </a:p>
        </p:txBody>
      </p:sp>
      <p:sp>
        <p:nvSpPr>
          <p:cNvPr id="135330" name="Rectangle 162"/>
          <p:cNvSpPr>
            <a:spLocks noChangeArrowheads="1"/>
          </p:cNvSpPr>
          <p:nvPr/>
        </p:nvSpPr>
        <p:spPr bwMode="auto">
          <a:xfrm>
            <a:off x="3632425" y="4488530"/>
            <a:ext cx="4730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1200" dirty="0"/>
              <a:t>0.3</a:t>
            </a:r>
          </a:p>
        </p:txBody>
      </p:sp>
      <p:sp>
        <p:nvSpPr>
          <p:cNvPr id="24639" name="Rectangle 163"/>
          <p:cNvSpPr>
            <a:spLocks noChangeArrowheads="1"/>
          </p:cNvSpPr>
          <p:nvPr/>
        </p:nvSpPr>
        <p:spPr bwMode="auto">
          <a:xfrm>
            <a:off x="3241900" y="4463129"/>
            <a:ext cx="390525" cy="328614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IE" sz="1400" dirty="0">
                <a:solidFill>
                  <a:srgbClr val="000000"/>
                </a:solidFill>
                <a:latin typeface="Verdana" pitchFamily="34" charset="0"/>
              </a:rPr>
              <a:t>1</a:t>
            </a:r>
          </a:p>
        </p:txBody>
      </p:sp>
      <p:sp>
        <p:nvSpPr>
          <p:cNvPr id="24640" name="Line 164"/>
          <p:cNvSpPr>
            <a:spLocks noChangeShapeType="1"/>
          </p:cNvSpPr>
          <p:nvPr/>
        </p:nvSpPr>
        <p:spPr bwMode="auto">
          <a:xfrm>
            <a:off x="3241899" y="4463128"/>
            <a:ext cx="8636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41" name="Line 165"/>
          <p:cNvSpPr>
            <a:spLocks noChangeShapeType="1"/>
          </p:cNvSpPr>
          <p:nvPr/>
        </p:nvSpPr>
        <p:spPr bwMode="auto">
          <a:xfrm>
            <a:off x="3241899" y="4791742"/>
            <a:ext cx="8636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42" name="Line 166"/>
          <p:cNvSpPr>
            <a:spLocks noChangeShapeType="1"/>
          </p:cNvSpPr>
          <p:nvPr/>
        </p:nvSpPr>
        <p:spPr bwMode="auto">
          <a:xfrm>
            <a:off x="3241899" y="5094954"/>
            <a:ext cx="8636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43" name="Line 167"/>
          <p:cNvSpPr>
            <a:spLocks noChangeShapeType="1"/>
          </p:cNvSpPr>
          <p:nvPr/>
        </p:nvSpPr>
        <p:spPr bwMode="auto">
          <a:xfrm>
            <a:off x="3241899" y="5398167"/>
            <a:ext cx="8636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44" name="Line 168"/>
          <p:cNvSpPr>
            <a:spLocks noChangeShapeType="1"/>
          </p:cNvSpPr>
          <p:nvPr/>
        </p:nvSpPr>
        <p:spPr bwMode="auto">
          <a:xfrm>
            <a:off x="3241899" y="5675978"/>
            <a:ext cx="8636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45" name="Line 169"/>
          <p:cNvSpPr>
            <a:spLocks noChangeShapeType="1"/>
          </p:cNvSpPr>
          <p:nvPr/>
        </p:nvSpPr>
        <p:spPr bwMode="auto">
          <a:xfrm>
            <a:off x="3241899" y="6004592"/>
            <a:ext cx="8636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46" name="Line 170"/>
          <p:cNvSpPr>
            <a:spLocks noChangeShapeType="1"/>
          </p:cNvSpPr>
          <p:nvPr/>
        </p:nvSpPr>
        <p:spPr bwMode="auto">
          <a:xfrm>
            <a:off x="3241899" y="6307804"/>
            <a:ext cx="8636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47" name="Line 171"/>
          <p:cNvSpPr>
            <a:spLocks noChangeShapeType="1"/>
          </p:cNvSpPr>
          <p:nvPr/>
        </p:nvSpPr>
        <p:spPr bwMode="auto">
          <a:xfrm>
            <a:off x="3241899" y="4463129"/>
            <a:ext cx="0" cy="1819275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48" name="Line 172"/>
          <p:cNvSpPr>
            <a:spLocks noChangeShapeType="1"/>
          </p:cNvSpPr>
          <p:nvPr/>
        </p:nvSpPr>
        <p:spPr bwMode="auto">
          <a:xfrm>
            <a:off x="3632424" y="4463129"/>
            <a:ext cx="0" cy="1819275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200"/>
          </a:p>
        </p:txBody>
      </p:sp>
      <p:sp>
        <p:nvSpPr>
          <p:cNvPr id="24649" name="Line 173"/>
          <p:cNvSpPr>
            <a:spLocks noChangeShapeType="1"/>
          </p:cNvSpPr>
          <p:nvPr/>
        </p:nvSpPr>
        <p:spPr bwMode="auto">
          <a:xfrm>
            <a:off x="4105499" y="4463129"/>
            <a:ext cx="0" cy="1819275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200"/>
          </a:p>
        </p:txBody>
      </p:sp>
      <p:sp>
        <p:nvSpPr>
          <p:cNvPr id="24599" name="AutoShape 117"/>
          <p:cNvSpPr>
            <a:spLocks noChangeArrowheads="1"/>
          </p:cNvSpPr>
          <p:nvPr/>
        </p:nvSpPr>
        <p:spPr bwMode="auto">
          <a:xfrm>
            <a:off x="4294412" y="4979068"/>
            <a:ext cx="431800" cy="288925"/>
          </a:xfrm>
          <a:prstGeom prst="rightArrow">
            <a:avLst>
              <a:gd name="adj1" fmla="val 50000"/>
              <a:gd name="adj2" fmla="val 37363"/>
            </a:avLst>
          </a:prstGeom>
          <a:solidFill>
            <a:schemeClr val="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5342" name="Text Box 174"/>
          <p:cNvSpPr txBox="1">
            <a:spLocks noChangeArrowheads="1"/>
          </p:cNvSpPr>
          <p:nvPr/>
        </p:nvSpPr>
        <p:spPr bwMode="auto">
          <a:xfrm>
            <a:off x="4729388" y="4419600"/>
            <a:ext cx="2808288" cy="92948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IE" sz="1600" b="1" dirty="0">
                <a:solidFill>
                  <a:srgbClr val="008000"/>
                </a:solidFill>
              </a:rPr>
              <a:t>Split at </a:t>
            </a:r>
            <a:r>
              <a:rPr lang="en-IE" sz="16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0:</a:t>
            </a:r>
          </a:p>
          <a:p>
            <a:pPr algn="ctr" eaLnBrk="0" hangingPunct="0">
              <a:spcBef>
                <a:spcPct val="20000"/>
              </a:spcBef>
              <a:defRPr/>
            </a:pPr>
            <a:r>
              <a:rPr lang="en-IE" sz="1600" b="1" dirty="0"/>
              <a:t>Cluster A:</a:t>
            </a:r>
            <a:r>
              <a:rPr lang="en-IE" sz="1600" dirty="0"/>
              <a:t> Positive points</a:t>
            </a:r>
          </a:p>
          <a:p>
            <a:pPr algn="ctr" eaLnBrk="0" hangingPunct="0">
              <a:spcBef>
                <a:spcPct val="20000"/>
              </a:spcBef>
              <a:defRPr/>
            </a:pPr>
            <a:r>
              <a:rPr lang="en-IE" sz="1600" b="1" dirty="0"/>
              <a:t>Cluster B:</a:t>
            </a:r>
            <a:r>
              <a:rPr lang="en-IE" sz="1600" dirty="0"/>
              <a:t> Negative points</a:t>
            </a:r>
          </a:p>
        </p:txBody>
      </p:sp>
      <p:sp>
        <p:nvSpPr>
          <p:cNvPr id="135390" name="Rectangle 222"/>
          <p:cNvSpPr>
            <a:spLocks noChangeArrowheads="1"/>
          </p:cNvSpPr>
          <p:nvPr/>
        </p:nvSpPr>
        <p:spPr bwMode="auto">
          <a:xfrm>
            <a:off x="5485039" y="5988716"/>
            <a:ext cx="468313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1200" dirty="0"/>
              <a:t>0.3</a:t>
            </a:r>
          </a:p>
        </p:txBody>
      </p:sp>
      <p:sp>
        <p:nvSpPr>
          <p:cNvPr id="24602" name="Rectangle 223"/>
          <p:cNvSpPr>
            <a:spLocks noChangeArrowheads="1"/>
          </p:cNvSpPr>
          <p:nvPr/>
        </p:nvSpPr>
        <p:spPr bwMode="auto">
          <a:xfrm>
            <a:off x="5088164" y="5988716"/>
            <a:ext cx="396875" cy="303213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IE" sz="1400" dirty="0">
                <a:solidFill>
                  <a:srgbClr val="000000"/>
                </a:solidFill>
                <a:latin typeface="Verdana" pitchFamily="34" charset="0"/>
              </a:rPr>
              <a:t>3</a:t>
            </a:r>
          </a:p>
        </p:txBody>
      </p:sp>
      <p:sp>
        <p:nvSpPr>
          <p:cNvPr id="135392" name="Rectangle 224"/>
          <p:cNvSpPr>
            <a:spLocks noChangeArrowheads="1"/>
          </p:cNvSpPr>
          <p:nvPr/>
        </p:nvSpPr>
        <p:spPr bwMode="auto">
          <a:xfrm>
            <a:off x="5485039" y="5685503"/>
            <a:ext cx="468313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1200" dirty="0"/>
              <a:t>0.6</a:t>
            </a:r>
          </a:p>
        </p:txBody>
      </p:sp>
      <p:sp>
        <p:nvSpPr>
          <p:cNvPr id="24604" name="Rectangle 225"/>
          <p:cNvSpPr>
            <a:spLocks noChangeArrowheads="1"/>
          </p:cNvSpPr>
          <p:nvPr/>
        </p:nvSpPr>
        <p:spPr bwMode="auto">
          <a:xfrm>
            <a:off x="5088164" y="5685503"/>
            <a:ext cx="396875" cy="303213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IE" sz="1400" dirty="0">
                <a:solidFill>
                  <a:srgbClr val="000000"/>
                </a:solidFill>
                <a:latin typeface="Verdana" pitchFamily="34" charset="0"/>
              </a:rPr>
              <a:t>2</a:t>
            </a:r>
          </a:p>
        </p:txBody>
      </p:sp>
      <p:sp>
        <p:nvSpPr>
          <p:cNvPr id="135394" name="Rectangle 226"/>
          <p:cNvSpPr>
            <a:spLocks noChangeArrowheads="1"/>
          </p:cNvSpPr>
          <p:nvPr/>
        </p:nvSpPr>
        <p:spPr bwMode="auto">
          <a:xfrm>
            <a:off x="5485039" y="5407692"/>
            <a:ext cx="468313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1200" dirty="0"/>
              <a:t>0.3</a:t>
            </a:r>
          </a:p>
        </p:txBody>
      </p:sp>
      <p:sp>
        <p:nvSpPr>
          <p:cNvPr id="24606" name="Rectangle 227"/>
          <p:cNvSpPr>
            <a:spLocks noChangeArrowheads="1"/>
          </p:cNvSpPr>
          <p:nvPr/>
        </p:nvSpPr>
        <p:spPr bwMode="auto">
          <a:xfrm>
            <a:off x="5088164" y="5385466"/>
            <a:ext cx="396875" cy="325439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IE" sz="1400" dirty="0">
                <a:solidFill>
                  <a:srgbClr val="000000"/>
                </a:solidFill>
                <a:latin typeface="Verdana" pitchFamily="34" charset="0"/>
              </a:rPr>
              <a:t>1</a:t>
            </a:r>
          </a:p>
        </p:txBody>
      </p:sp>
      <p:sp>
        <p:nvSpPr>
          <p:cNvPr id="24607" name="Line 228"/>
          <p:cNvSpPr>
            <a:spLocks noChangeShapeType="1"/>
          </p:cNvSpPr>
          <p:nvPr/>
        </p:nvSpPr>
        <p:spPr bwMode="auto">
          <a:xfrm>
            <a:off x="5088163" y="5377528"/>
            <a:ext cx="865188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8" name="Line 229"/>
          <p:cNvSpPr>
            <a:spLocks noChangeShapeType="1"/>
          </p:cNvSpPr>
          <p:nvPr/>
        </p:nvSpPr>
        <p:spPr bwMode="auto">
          <a:xfrm>
            <a:off x="5088163" y="5710903"/>
            <a:ext cx="865188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9" name="Line 230"/>
          <p:cNvSpPr>
            <a:spLocks noChangeShapeType="1"/>
          </p:cNvSpPr>
          <p:nvPr/>
        </p:nvSpPr>
        <p:spPr bwMode="auto">
          <a:xfrm>
            <a:off x="5088163" y="5988715"/>
            <a:ext cx="865188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0" name="Line 234"/>
          <p:cNvSpPr>
            <a:spLocks noChangeShapeType="1"/>
          </p:cNvSpPr>
          <p:nvPr/>
        </p:nvSpPr>
        <p:spPr bwMode="auto">
          <a:xfrm>
            <a:off x="5088163" y="6291927"/>
            <a:ext cx="865188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1" name="Line 235"/>
          <p:cNvSpPr>
            <a:spLocks noChangeShapeType="1"/>
          </p:cNvSpPr>
          <p:nvPr/>
        </p:nvSpPr>
        <p:spPr bwMode="auto">
          <a:xfrm>
            <a:off x="5088163" y="5382290"/>
            <a:ext cx="0" cy="909638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2" name="Line 236"/>
          <p:cNvSpPr>
            <a:spLocks noChangeShapeType="1"/>
          </p:cNvSpPr>
          <p:nvPr/>
        </p:nvSpPr>
        <p:spPr bwMode="auto">
          <a:xfrm>
            <a:off x="5485038" y="5382290"/>
            <a:ext cx="0" cy="909638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3" name="Line 237"/>
          <p:cNvSpPr>
            <a:spLocks noChangeShapeType="1"/>
          </p:cNvSpPr>
          <p:nvPr/>
        </p:nvSpPr>
        <p:spPr bwMode="auto">
          <a:xfrm>
            <a:off x="5953350" y="5382290"/>
            <a:ext cx="0" cy="909638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5424" name="Rectangle 256"/>
          <p:cNvSpPr>
            <a:spLocks noChangeArrowheads="1"/>
          </p:cNvSpPr>
          <p:nvPr/>
        </p:nvSpPr>
        <p:spPr bwMode="auto">
          <a:xfrm>
            <a:off x="6712175" y="5988716"/>
            <a:ext cx="4651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1200" dirty="0"/>
              <a:t>-0.6</a:t>
            </a:r>
          </a:p>
        </p:txBody>
      </p:sp>
      <p:sp>
        <p:nvSpPr>
          <p:cNvPr id="24615" name="Rectangle 257"/>
          <p:cNvSpPr>
            <a:spLocks noChangeArrowheads="1"/>
          </p:cNvSpPr>
          <p:nvPr/>
        </p:nvSpPr>
        <p:spPr bwMode="auto">
          <a:xfrm>
            <a:off x="6312125" y="5988716"/>
            <a:ext cx="400050" cy="303213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IE" sz="1400" dirty="0">
                <a:solidFill>
                  <a:srgbClr val="000000"/>
                </a:solidFill>
                <a:latin typeface="Verdana" pitchFamily="34" charset="0"/>
              </a:rPr>
              <a:t>6</a:t>
            </a:r>
          </a:p>
        </p:txBody>
      </p:sp>
      <p:sp>
        <p:nvSpPr>
          <p:cNvPr id="135426" name="Rectangle 258"/>
          <p:cNvSpPr>
            <a:spLocks noChangeArrowheads="1"/>
          </p:cNvSpPr>
          <p:nvPr/>
        </p:nvSpPr>
        <p:spPr bwMode="auto">
          <a:xfrm>
            <a:off x="6712175" y="5685503"/>
            <a:ext cx="4651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1200" dirty="0"/>
              <a:t>-0.3</a:t>
            </a:r>
          </a:p>
        </p:txBody>
      </p:sp>
      <p:sp>
        <p:nvSpPr>
          <p:cNvPr id="24617" name="Rectangle 259"/>
          <p:cNvSpPr>
            <a:spLocks noChangeArrowheads="1"/>
          </p:cNvSpPr>
          <p:nvPr/>
        </p:nvSpPr>
        <p:spPr bwMode="auto">
          <a:xfrm>
            <a:off x="6312125" y="5685503"/>
            <a:ext cx="400050" cy="303213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IE" sz="1400" dirty="0">
                <a:solidFill>
                  <a:srgbClr val="000000"/>
                </a:solidFill>
                <a:latin typeface="Verdana" pitchFamily="34" charset="0"/>
              </a:rPr>
              <a:t>5</a:t>
            </a:r>
            <a:endParaRPr lang="en-IE" sz="1400" baseline="-2500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135428" name="Rectangle 260"/>
          <p:cNvSpPr>
            <a:spLocks noChangeArrowheads="1"/>
          </p:cNvSpPr>
          <p:nvPr/>
        </p:nvSpPr>
        <p:spPr bwMode="auto">
          <a:xfrm>
            <a:off x="6712175" y="5377529"/>
            <a:ext cx="465138" cy="33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IE" sz="1200" dirty="0"/>
              <a:t>-0.3</a:t>
            </a:r>
          </a:p>
        </p:txBody>
      </p:sp>
      <p:sp>
        <p:nvSpPr>
          <p:cNvPr id="24619" name="Rectangle 261"/>
          <p:cNvSpPr>
            <a:spLocks noChangeArrowheads="1"/>
          </p:cNvSpPr>
          <p:nvPr/>
        </p:nvSpPr>
        <p:spPr bwMode="auto">
          <a:xfrm>
            <a:off x="6312125" y="5377529"/>
            <a:ext cx="400050" cy="333376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IE" sz="1400" dirty="0">
                <a:solidFill>
                  <a:srgbClr val="000000"/>
                </a:solidFill>
                <a:latin typeface="Verdana" pitchFamily="34" charset="0"/>
              </a:rPr>
              <a:t>4</a:t>
            </a:r>
            <a:endParaRPr lang="en-IE" sz="1400" baseline="-2500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24620" name="Line 268"/>
          <p:cNvSpPr>
            <a:spLocks noChangeShapeType="1"/>
          </p:cNvSpPr>
          <p:nvPr/>
        </p:nvSpPr>
        <p:spPr bwMode="auto">
          <a:xfrm>
            <a:off x="6312125" y="5377528"/>
            <a:ext cx="865188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21" name="Line 272"/>
          <p:cNvSpPr>
            <a:spLocks noChangeShapeType="1"/>
          </p:cNvSpPr>
          <p:nvPr/>
        </p:nvSpPr>
        <p:spPr bwMode="auto">
          <a:xfrm>
            <a:off x="6312125" y="5710903"/>
            <a:ext cx="865188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22" name="Line 273"/>
          <p:cNvSpPr>
            <a:spLocks noChangeShapeType="1"/>
          </p:cNvSpPr>
          <p:nvPr/>
        </p:nvSpPr>
        <p:spPr bwMode="auto">
          <a:xfrm>
            <a:off x="6312125" y="5988715"/>
            <a:ext cx="865188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23" name="Line 274"/>
          <p:cNvSpPr>
            <a:spLocks noChangeShapeType="1"/>
          </p:cNvSpPr>
          <p:nvPr/>
        </p:nvSpPr>
        <p:spPr bwMode="auto">
          <a:xfrm>
            <a:off x="6312125" y="6291927"/>
            <a:ext cx="865188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24" name="Line 275"/>
          <p:cNvSpPr>
            <a:spLocks noChangeShapeType="1"/>
          </p:cNvSpPr>
          <p:nvPr/>
        </p:nvSpPr>
        <p:spPr bwMode="auto">
          <a:xfrm>
            <a:off x="6312125" y="5382290"/>
            <a:ext cx="0" cy="909638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25" name="Line 276"/>
          <p:cNvSpPr>
            <a:spLocks noChangeShapeType="1"/>
          </p:cNvSpPr>
          <p:nvPr/>
        </p:nvSpPr>
        <p:spPr bwMode="auto">
          <a:xfrm>
            <a:off x="6712175" y="5382290"/>
            <a:ext cx="0" cy="909638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200"/>
          </a:p>
        </p:txBody>
      </p:sp>
      <p:sp>
        <p:nvSpPr>
          <p:cNvPr id="24626" name="Line 277"/>
          <p:cNvSpPr>
            <a:spLocks noChangeShapeType="1"/>
          </p:cNvSpPr>
          <p:nvPr/>
        </p:nvSpPr>
        <p:spPr bwMode="auto">
          <a:xfrm>
            <a:off x="7177313" y="5382290"/>
            <a:ext cx="0" cy="909638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200"/>
          </a:p>
        </p:txBody>
      </p:sp>
      <p:sp>
        <p:nvSpPr>
          <p:cNvPr id="24589" name="Freeform 282"/>
          <p:cNvSpPr>
            <a:spLocks/>
          </p:cNvSpPr>
          <p:nvPr/>
        </p:nvSpPr>
        <p:spPr bwMode="auto">
          <a:xfrm>
            <a:off x="8573759" y="4947316"/>
            <a:ext cx="351666" cy="441325"/>
          </a:xfrm>
          <a:custGeom>
            <a:avLst/>
            <a:gdLst>
              <a:gd name="T0" fmla="*/ 593 w 593"/>
              <a:gd name="T1" fmla="*/ 0 h 743"/>
              <a:gd name="T2" fmla="*/ 0 w 593"/>
              <a:gd name="T3" fmla="*/ 380 h 743"/>
              <a:gd name="T4" fmla="*/ 576 w 593"/>
              <a:gd name="T5" fmla="*/ 743 h 743"/>
              <a:gd name="T6" fmla="*/ 593 w 593"/>
              <a:gd name="T7" fmla="*/ 0 h 743"/>
              <a:gd name="T8" fmla="*/ 0 60000 65536"/>
              <a:gd name="T9" fmla="*/ 0 60000 65536"/>
              <a:gd name="T10" fmla="*/ 0 60000 65536"/>
              <a:gd name="T11" fmla="*/ 0 60000 65536"/>
              <a:gd name="T12" fmla="*/ 0 w 593"/>
              <a:gd name="T13" fmla="*/ 0 h 743"/>
              <a:gd name="T14" fmla="*/ 593 w 593"/>
              <a:gd name="T15" fmla="*/ 743 h 7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3" h="743">
                <a:moveTo>
                  <a:pt x="593" y="0"/>
                </a:moveTo>
                <a:lnTo>
                  <a:pt x="0" y="380"/>
                </a:lnTo>
                <a:lnTo>
                  <a:pt x="576" y="743"/>
                </a:lnTo>
                <a:lnTo>
                  <a:pt x="593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0" name="Freeform 283"/>
          <p:cNvSpPr>
            <a:spLocks/>
          </p:cNvSpPr>
          <p:nvPr/>
        </p:nvSpPr>
        <p:spPr bwMode="auto">
          <a:xfrm>
            <a:off x="9618948" y="4925091"/>
            <a:ext cx="526798" cy="295275"/>
          </a:xfrm>
          <a:custGeom>
            <a:avLst/>
            <a:gdLst>
              <a:gd name="T0" fmla="*/ 0 w 889"/>
              <a:gd name="T1" fmla="*/ 498 h 498"/>
              <a:gd name="T2" fmla="*/ 307 w 889"/>
              <a:gd name="T3" fmla="*/ 0 h 498"/>
              <a:gd name="T4" fmla="*/ 889 w 889"/>
              <a:gd name="T5" fmla="*/ 408 h 498"/>
              <a:gd name="T6" fmla="*/ 0 w 889"/>
              <a:gd name="T7" fmla="*/ 498 h 498"/>
              <a:gd name="T8" fmla="*/ 0 60000 65536"/>
              <a:gd name="T9" fmla="*/ 0 60000 65536"/>
              <a:gd name="T10" fmla="*/ 0 60000 65536"/>
              <a:gd name="T11" fmla="*/ 0 60000 65536"/>
              <a:gd name="T12" fmla="*/ 0 w 889"/>
              <a:gd name="T13" fmla="*/ 0 h 498"/>
              <a:gd name="T14" fmla="*/ 889 w 889"/>
              <a:gd name="T15" fmla="*/ 498 h 4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9" h="498">
                <a:moveTo>
                  <a:pt x="0" y="498"/>
                </a:moveTo>
                <a:lnTo>
                  <a:pt x="307" y="0"/>
                </a:lnTo>
                <a:lnTo>
                  <a:pt x="889" y="408"/>
                </a:lnTo>
                <a:lnTo>
                  <a:pt x="0" y="498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1" name="Line 284"/>
          <p:cNvSpPr>
            <a:spLocks noChangeShapeType="1"/>
          </p:cNvSpPr>
          <p:nvPr/>
        </p:nvSpPr>
        <p:spPr bwMode="auto">
          <a:xfrm flipV="1">
            <a:off x="8924025" y="4920328"/>
            <a:ext cx="912089" cy="365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2" name="Line 285"/>
          <p:cNvSpPr>
            <a:spLocks noChangeShapeType="1"/>
          </p:cNvSpPr>
          <p:nvPr/>
        </p:nvSpPr>
        <p:spPr bwMode="auto">
          <a:xfrm flipV="1">
            <a:off x="8908613" y="5218778"/>
            <a:ext cx="735555" cy="176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3" name="Oval 286"/>
          <p:cNvSpPr>
            <a:spLocks noChangeArrowheads="1"/>
          </p:cNvSpPr>
          <p:nvPr/>
        </p:nvSpPr>
        <p:spPr bwMode="auto">
          <a:xfrm>
            <a:off x="9595130" y="5191790"/>
            <a:ext cx="63048" cy="698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Oval 287"/>
          <p:cNvSpPr>
            <a:spLocks noChangeArrowheads="1"/>
          </p:cNvSpPr>
          <p:nvPr/>
        </p:nvSpPr>
        <p:spPr bwMode="auto">
          <a:xfrm>
            <a:off x="8873587" y="5350540"/>
            <a:ext cx="61647" cy="698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5" name="Oval 288"/>
          <p:cNvSpPr>
            <a:spLocks noChangeArrowheads="1"/>
          </p:cNvSpPr>
          <p:nvPr/>
        </p:nvSpPr>
        <p:spPr bwMode="auto">
          <a:xfrm>
            <a:off x="10105115" y="5129877"/>
            <a:ext cx="63048" cy="714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Oval 289"/>
          <p:cNvSpPr>
            <a:spLocks noChangeArrowheads="1"/>
          </p:cNvSpPr>
          <p:nvPr/>
        </p:nvSpPr>
        <p:spPr bwMode="auto">
          <a:xfrm>
            <a:off x="8545739" y="5140990"/>
            <a:ext cx="61647" cy="698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Oval 290"/>
          <p:cNvSpPr>
            <a:spLocks noChangeArrowheads="1"/>
          </p:cNvSpPr>
          <p:nvPr/>
        </p:nvSpPr>
        <p:spPr bwMode="auto">
          <a:xfrm>
            <a:off x="9771665" y="4885402"/>
            <a:ext cx="61647" cy="698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8" name="Oval 291"/>
          <p:cNvSpPr>
            <a:spLocks noChangeArrowheads="1"/>
          </p:cNvSpPr>
          <p:nvPr/>
        </p:nvSpPr>
        <p:spPr bwMode="auto">
          <a:xfrm>
            <a:off x="8881993" y="4909216"/>
            <a:ext cx="61647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AutoShape 293"/>
          <p:cNvSpPr>
            <a:spLocks noChangeArrowheads="1"/>
          </p:cNvSpPr>
          <p:nvPr/>
        </p:nvSpPr>
        <p:spPr bwMode="auto">
          <a:xfrm>
            <a:off x="7753575" y="4910804"/>
            <a:ext cx="431800" cy="288925"/>
          </a:xfrm>
          <a:prstGeom prst="rightArrow">
            <a:avLst>
              <a:gd name="adj1" fmla="val 50000"/>
              <a:gd name="adj2" fmla="val 37363"/>
            </a:avLst>
          </a:prstGeom>
          <a:solidFill>
            <a:schemeClr val="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Text Box 296"/>
          <p:cNvSpPr txBox="1">
            <a:spLocks noChangeArrowheads="1"/>
          </p:cNvSpPr>
          <p:nvPr/>
        </p:nvSpPr>
        <p:spPr bwMode="auto">
          <a:xfrm>
            <a:off x="8410800" y="4553615"/>
            <a:ext cx="2794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IE" sz="1100">
                <a:latin typeface="Verdana" pitchFamily="34" charset="0"/>
              </a:rPr>
              <a:t>A</a:t>
            </a:r>
          </a:p>
        </p:txBody>
      </p:sp>
      <p:sp>
        <p:nvSpPr>
          <p:cNvPr id="24588" name="Text Box 297"/>
          <p:cNvSpPr txBox="1">
            <a:spLocks noChangeArrowheads="1"/>
          </p:cNvSpPr>
          <p:nvPr/>
        </p:nvSpPr>
        <p:spPr bwMode="auto">
          <a:xfrm>
            <a:off x="9850663" y="4526627"/>
            <a:ext cx="2794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IE" sz="1100">
                <a:latin typeface="Verdana" pitchFamily="34" charset="0"/>
              </a:rPr>
              <a:t>B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08FB964-3EFF-03E1-AB72-6F38480D6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zh-CN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Spectral Partitioning</a:t>
            </a:r>
            <a:endParaRPr lang="zh-CN" altLang="en-US" dirty="0">
              <a:solidFill>
                <a:srgbClr val="000000"/>
              </a:solidFill>
              <a:latin typeface="+mj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2842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ADE54-88CE-9F52-DBDB-068FF0EB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Spectral clustering: Pro and con</a:t>
            </a:r>
            <a:endParaRPr lang="zh-CN" altLang="en-US" dirty="0">
              <a:solidFill>
                <a:srgbClr val="000000"/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Pros</a:t>
            </a:r>
          </a:p>
          <a:p>
            <a:pPr lvl="1">
              <a:defRPr/>
            </a:pPr>
            <a:r>
              <a:rPr lang="en-US" sz="2600" dirty="0"/>
              <a:t>Generic framework, can be used with many different features and affinity formulations</a:t>
            </a:r>
          </a:p>
          <a:p>
            <a:pPr lvl="1">
              <a:defRPr/>
            </a:pPr>
            <a:r>
              <a:rPr lang="en-US" sz="2600" dirty="0"/>
              <a:t>Provides regular segments</a:t>
            </a:r>
          </a:p>
          <a:p>
            <a:pPr>
              <a:defRPr/>
            </a:pPr>
            <a:r>
              <a:rPr lang="en-US" dirty="0"/>
              <a:t>Cons</a:t>
            </a:r>
          </a:p>
          <a:p>
            <a:pPr lvl="1">
              <a:defRPr/>
            </a:pPr>
            <a:r>
              <a:rPr lang="en-US" sz="2600" dirty="0"/>
              <a:t>Need to chose number of segments</a:t>
            </a:r>
          </a:p>
          <a:p>
            <a:pPr lvl="1">
              <a:defRPr/>
            </a:pPr>
            <a:r>
              <a:rPr lang="en-US" sz="2600" dirty="0"/>
              <a:t>High storage requirement and time complexity</a:t>
            </a:r>
          </a:p>
          <a:p>
            <a:pPr lvl="1">
              <a:defRPr/>
            </a:pPr>
            <a:r>
              <a:rPr lang="en-US" sz="2600" dirty="0"/>
              <a:t>Bias towards partitioning into equal segments</a:t>
            </a:r>
          </a:p>
          <a:p>
            <a:pPr>
              <a:defRPr/>
            </a:pPr>
            <a:r>
              <a:rPr lang="en-US" dirty="0"/>
              <a:t>Usage</a:t>
            </a:r>
          </a:p>
          <a:p>
            <a:pPr lvl="1"/>
            <a:r>
              <a:rPr lang="en" altLang="zh-CN" sz="2600" dirty="0"/>
              <a:t>Image segmentation</a:t>
            </a:r>
          </a:p>
          <a:p>
            <a:pPr lvl="1"/>
            <a:r>
              <a:rPr lang="en" altLang="zh-CN" sz="2600" dirty="0"/>
              <a:t>Community detection in social networks</a:t>
            </a:r>
          </a:p>
          <a:p>
            <a:pPr lvl="1"/>
            <a:r>
              <a:rPr lang="en" altLang="zh-CN" sz="2600" dirty="0"/>
              <a:t>VLSI design</a:t>
            </a:r>
          </a:p>
          <a:p>
            <a:pPr lvl="1"/>
            <a:r>
              <a:rPr lang="en" altLang="zh-CN" sz="2600" dirty="0"/>
              <a:t>Data clustering in machine learning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279650"/>
            <a:ext cx="23622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476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font">
      <a:majorFont>
        <a:latin typeface="Helvetica"/>
        <a:ea typeface="微软雅黑"/>
        <a:cs typeface=""/>
      </a:majorFont>
      <a:minorFont>
        <a:latin typeface="Times New Roman"/>
        <a:ea typeface="华文楷体"/>
        <a:cs typeface="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216</TotalTime>
  <Words>4762</Words>
  <Application>Microsoft Macintosh PowerPoint</Application>
  <PresentationFormat>宽屏</PresentationFormat>
  <Paragraphs>656</Paragraphs>
  <Slides>93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09" baseType="lpstr">
      <vt:lpstr>华文楷体</vt:lpstr>
      <vt:lpstr>宋体</vt:lpstr>
      <vt:lpstr>微软雅黑</vt:lpstr>
      <vt:lpstr>D-DINExp</vt:lpstr>
      <vt:lpstr>ＭＳ Ｐゴシック</vt:lpstr>
      <vt:lpstr>Arial</vt:lpstr>
      <vt:lpstr>Calibri</vt:lpstr>
      <vt:lpstr>Cambria Math</vt:lpstr>
      <vt:lpstr>Helvetica</vt:lpstr>
      <vt:lpstr>Symbol</vt:lpstr>
      <vt:lpstr>Times New Roman</vt:lpstr>
      <vt:lpstr>Verdana</vt:lpstr>
      <vt:lpstr>Wingdings</vt:lpstr>
      <vt:lpstr>Wingdings 3</vt:lpstr>
      <vt:lpstr>my</vt:lpstr>
      <vt:lpstr>Equation</vt:lpstr>
      <vt:lpstr>PowerPoint 演示文稿</vt:lpstr>
      <vt:lpstr>Chapter 6: Clustering</vt:lpstr>
      <vt:lpstr>Outline</vt:lpstr>
      <vt:lpstr>Typical Supervised Learning</vt:lpstr>
      <vt:lpstr>无监督学习（Unsupervised Learning）</vt:lpstr>
      <vt:lpstr>Typical Unsupervised Learning</vt:lpstr>
      <vt:lpstr>Supervised learning vs. unsupervised learning</vt:lpstr>
      <vt:lpstr>Chapter 6.1: K-means Clustering</vt:lpstr>
      <vt:lpstr>Clustering</vt:lpstr>
      <vt:lpstr>An illustration</vt:lpstr>
      <vt:lpstr>What is clustering for? </vt:lpstr>
      <vt:lpstr>What is clustering for? (cont…)</vt:lpstr>
      <vt:lpstr>Cloud Clustering</vt:lpstr>
      <vt:lpstr>Automatic Clustering in Gestalt Psychology </vt:lpstr>
      <vt:lpstr>Aspects of clustering</vt:lpstr>
      <vt:lpstr>K-means clustering</vt:lpstr>
      <vt:lpstr>K-means algorithm</vt:lpstr>
      <vt:lpstr>K-means algorithm (cont …)</vt:lpstr>
      <vt:lpstr>Stopping/convergence criterion </vt:lpstr>
      <vt:lpstr>An example</vt:lpstr>
      <vt:lpstr>An example (cont …)</vt:lpstr>
      <vt:lpstr>An example distance function</vt:lpstr>
      <vt:lpstr>A disk version of k-means</vt:lpstr>
      <vt:lpstr>A disk version of k-means (cont …)</vt:lpstr>
      <vt:lpstr>Strengths of k-means </vt:lpstr>
      <vt:lpstr>Weaknesses of k-means</vt:lpstr>
      <vt:lpstr>Weaknesses of k-means: Problems with outliers</vt:lpstr>
      <vt:lpstr>Weaknesses of k-means: To deal with outliers</vt:lpstr>
      <vt:lpstr>Weaknesses of k-means (cont …)</vt:lpstr>
      <vt:lpstr>Weaknesses of k-means (cont …)</vt:lpstr>
      <vt:lpstr>Weaknesses of k-means (cont …)</vt:lpstr>
      <vt:lpstr>Hyperparameter Selection</vt:lpstr>
      <vt:lpstr>K-means summary</vt:lpstr>
      <vt:lpstr>Common ways to represent clusters </vt:lpstr>
      <vt:lpstr>Using classification model</vt:lpstr>
      <vt:lpstr>Use frequent values to represent cluster </vt:lpstr>
      <vt:lpstr>Clusters of arbitrary shapes</vt:lpstr>
      <vt:lpstr>Chapter 6.2: Hierarchical Clustering</vt:lpstr>
      <vt:lpstr>Hierarchical Clustering</vt:lpstr>
      <vt:lpstr>Types of hierarchical clustering</vt:lpstr>
      <vt:lpstr>聚合（agglomerative）</vt:lpstr>
      <vt:lpstr>Agglomerative clustering algorithm</vt:lpstr>
      <vt:lpstr>分裂（divisive）</vt:lpstr>
      <vt:lpstr>An example: working of the algorithm</vt:lpstr>
      <vt:lpstr>Advantages and Disadvantages</vt:lpstr>
      <vt:lpstr>Chapter 6.3: Distance Measure</vt:lpstr>
      <vt:lpstr>Measuring the distance of two clusters</vt:lpstr>
      <vt:lpstr>Single link method</vt:lpstr>
      <vt:lpstr>Complete link method</vt:lpstr>
      <vt:lpstr>Average link and centroid methods</vt:lpstr>
      <vt:lpstr>The complexity</vt:lpstr>
      <vt:lpstr>Distance functions</vt:lpstr>
      <vt:lpstr>Distance functions for numeric attributes</vt:lpstr>
      <vt:lpstr>Euclidean distance and Manhattan distance </vt:lpstr>
      <vt:lpstr>Squared distance and Chebychev distance </vt:lpstr>
      <vt:lpstr>Distance functions for binary and nominal attributes </vt:lpstr>
      <vt:lpstr>Confusion matrix</vt:lpstr>
      <vt:lpstr>Symmetric binary attributes</vt:lpstr>
      <vt:lpstr>Asymmetric binary attributes</vt:lpstr>
      <vt:lpstr>Nominal attributes</vt:lpstr>
      <vt:lpstr>Distance function for text documents</vt:lpstr>
      <vt:lpstr>Data standardization</vt:lpstr>
      <vt:lpstr>Interval-scaled attributes </vt:lpstr>
      <vt:lpstr>Interval-scaled attributes (cont …)</vt:lpstr>
      <vt:lpstr>Ratio-scaled attributes </vt:lpstr>
      <vt:lpstr>Nominal attributes</vt:lpstr>
      <vt:lpstr>Nominal attributes: an example</vt:lpstr>
      <vt:lpstr>Ordinal attributes </vt:lpstr>
      <vt:lpstr>Mixed attributes</vt:lpstr>
      <vt:lpstr>Convert to a single type</vt:lpstr>
      <vt:lpstr>Convert to a single type (cont …)</vt:lpstr>
      <vt:lpstr>Combining individual distances</vt:lpstr>
      <vt:lpstr>How to choose a clustering algorithm</vt:lpstr>
      <vt:lpstr>Choose a clustering algorithm (cont …)</vt:lpstr>
      <vt:lpstr>Cluster Evaluation: hard problem</vt:lpstr>
      <vt:lpstr>Cluster evaluation: ground truth</vt:lpstr>
      <vt:lpstr>Evaluation measures: Entropy</vt:lpstr>
      <vt:lpstr>Evaluation measures: purity</vt:lpstr>
      <vt:lpstr>An example</vt:lpstr>
      <vt:lpstr>A remark about ground truth evaluation</vt:lpstr>
      <vt:lpstr>Evaluation based on internal information</vt:lpstr>
      <vt:lpstr>Indirect evaluation </vt:lpstr>
      <vt:lpstr>Chapter 6.4: Normalized cuts &amp; Spectral clustering</vt:lpstr>
      <vt:lpstr>Graph Partitioning</vt:lpstr>
      <vt:lpstr>Graph Partitioning</vt:lpstr>
      <vt:lpstr>Graph Cut Criteria</vt:lpstr>
      <vt:lpstr>Spectral Graph Partitioning</vt:lpstr>
      <vt:lpstr>What is the meaning of Ax?</vt:lpstr>
      <vt:lpstr>Spectral Clustering Algorithms</vt:lpstr>
      <vt:lpstr>Spectral Partitioning Algorithm</vt:lpstr>
      <vt:lpstr>Spectral Partitioning Algorithm</vt:lpstr>
      <vt:lpstr>Spectral Partitioning</vt:lpstr>
      <vt:lpstr>Spectral clustering: Pro and con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a27077</cp:lastModifiedBy>
  <cp:revision>2253</cp:revision>
  <dcterms:created xsi:type="dcterms:W3CDTF">2024-09-23T16:05:07Z</dcterms:created>
  <dcterms:modified xsi:type="dcterms:W3CDTF">2025-11-16T16:45:20Z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4587EE3C619563E0FCCDEF6631C46131_42</vt:lpwstr>
  </property>
  <property fmtid="{D5CDD505-2E9C-101B-9397-08002B2CF9AE}" pid="3" name="KSOProductBuildVer">
    <vt:lpwstr>1033-6.8.2.8850</vt:lpwstr>
  </property>
</Properties>
</file>